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93" r:id="rId5"/>
    <p:sldId id="294" r:id="rId6"/>
    <p:sldId id="289" r:id="rId7"/>
    <p:sldId id="262" r:id="rId8"/>
    <p:sldId id="300" r:id="rId9"/>
    <p:sldId id="301" r:id="rId10"/>
    <p:sldId id="302" r:id="rId11"/>
    <p:sldId id="303" r:id="rId12"/>
    <p:sldId id="295" r:id="rId13"/>
    <p:sldId id="296" r:id="rId14"/>
    <p:sldId id="297" r:id="rId15"/>
    <p:sldId id="298" r:id="rId16"/>
    <p:sldId id="264" r:id="rId17"/>
    <p:sldId id="299" r:id="rId18"/>
    <p:sldId id="261" r:id="rId19"/>
    <p:sldId id="292" r:id="rId20"/>
  </p:sldIdLst>
  <p:sldSz cx="9144000" cy="6858000" type="screen4x3"/>
  <p:notesSz cx="6858000" cy="9144000"/>
  <p:defaultTextStyle>
    <a:defPPr>
      <a:defRPr lang="ru-RU"/>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3041A"/>
    <a:srgbClr val="060E1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BB9C0A9-C6C2-418E-8FD4-EA464D705142}" type="datetimeFigureOut">
              <a:rPr lang="ru-RU"/>
              <a:pPr>
                <a:defRPr/>
              </a:pPr>
              <a:t>18.03.2021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F05589-119D-4943-83FE-64E48D50B536}"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ED9EAA-AB3E-4362-BEF2-4EC78A37431F}" type="datetimeFigureOut">
              <a:rPr lang="ru-RU"/>
              <a:pPr>
                <a:defRPr/>
              </a:pPr>
              <a:t>18.03.2021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5E2664-1D67-4ED2-A402-96AE3777DDA8}"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0310B2B-88E9-497F-86BF-A8F256E8B45B}" type="datetimeFigureOut">
              <a:rPr lang="ru-RU"/>
              <a:pPr>
                <a:defRPr/>
              </a:pPr>
              <a:t>18.03.2021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58B293-E8AB-4E9B-907E-5BBBEF2C8805}"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763B50-67E9-4069-85C1-05B204C2554B}" type="datetimeFigureOut">
              <a:rPr lang="ru-RU"/>
              <a:pPr>
                <a:defRPr/>
              </a:pPr>
              <a:t>18.03.2021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158AAB-08BB-42D4-9AFD-2D8F2BED4381}"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AFF4F50-D89B-4112-94AF-75881C0AC0B5}" type="datetimeFigureOut">
              <a:rPr lang="ru-RU"/>
              <a:pPr>
                <a:defRPr/>
              </a:pPr>
              <a:t>18.03.2021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C20AED-9608-4F62-91DA-39ECECAABDAC}"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16C018E-C826-4055-B2F4-69003A4B6FE3}" type="datetimeFigureOut">
              <a:rPr lang="ru-RU"/>
              <a:pPr>
                <a:defRPr/>
              </a:pPr>
              <a:t>18.03.2021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3E2CB8-1A06-4A7B-A8F2-9D575B48DD4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2EF499A-0D26-4E0B-8E7F-E702D156F36B}" type="datetimeFigureOut">
              <a:rPr lang="ru-RU"/>
              <a:pPr>
                <a:defRPr/>
              </a:pPr>
              <a:t>18.03.2021</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319FAE6-E0E6-4141-B556-95E4F270BE2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C0173DD-9BEC-4C06-8DA0-7D97FF002213}" type="datetimeFigureOut">
              <a:rPr lang="ru-RU"/>
              <a:pPr>
                <a:defRPr/>
              </a:pPr>
              <a:t>18.03.2021</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8FE9DF3-724D-4990-9640-74CECA0E20F9}"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0A6D2CB-D013-4265-8CA3-81FD45FFE442}" type="datetimeFigureOut">
              <a:rPr lang="ru-RU"/>
              <a:pPr>
                <a:defRPr/>
              </a:pPr>
              <a:t>18.03.2021</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C698F74-9449-42D9-9038-363537065D09}"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1B26A55-73C4-42EF-A70F-96CF8ECC6991}" type="datetimeFigureOut">
              <a:rPr lang="ru-RU"/>
              <a:pPr>
                <a:defRPr/>
              </a:pPr>
              <a:t>18.03.2021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2D2CF4-6F14-46D9-A286-860FCE0B6F14}"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846C07-CE7D-433F-A72E-B4F82100492F}" type="datetimeFigureOut">
              <a:rPr lang="ru-RU"/>
              <a:pPr>
                <a:defRPr/>
              </a:pPr>
              <a:t>18.03.2021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D209E1-D186-4808-BF6B-8C52821CF58F}"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A55429B2-77AA-4D42-9E3D-DC4A9D9891DC}" type="datetimeFigureOut">
              <a:rPr lang="ru-RU"/>
              <a:pPr>
                <a:defRPr/>
              </a:pPr>
              <a:t>18.03.2021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3F6ED207-4CE0-41BF-ABBC-70227B9E15C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a-roditel.ru/" TargetMode="External"/><Relationship Id="rId2" Type="http://schemas.openxmlformats.org/officeDocument/2006/relationships/hyperlink" Target="http://www.kid.ru/" TargetMode="External"/><Relationship Id="rId1" Type="http://schemas.openxmlformats.org/officeDocument/2006/relationships/slideLayout" Target="../slideLayouts/slideLayout7.xml"/><Relationship Id="rId5" Type="http://schemas.openxmlformats.org/officeDocument/2006/relationships/hyperlink" Target="https://uchi.ru/matematika/doshkolniki/4-goda" TargetMode="External"/><Relationship Id="rId4" Type="http://schemas.openxmlformats.org/officeDocument/2006/relationships/hyperlink" Target="http://www.chitaikin.r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74ff7a96c2736e24ae57631146ab6b0b"/>
          <p:cNvPicPr>
            <a:picLocks noChangeAspect="1" noChangeArrowheads="1"/>
          </p:cNvPicPr>
          <p:nvPr/>
        </p:nvPicPr>
        <p:blipFill>
          <a:blip r:embed="rId2"/>
          <a:srcRect/>
          <a:stretch>
            <a:fillRect/>
          </a:stretch>
        </p:blipFill>
        <p:spPr bwMode="auto">
          <a:xfrm>
            <a:off x="3740478" y="2672841"/>
            <a:ext cx="5219700" cy="3500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314" name="Rectangle 4"/>
          <p:cNvSpPr>
            <a:spLocks noChangeArrowheads="1"/>
          </p:cNvSpPr>
          <p:nvPr/>
        </p:nvSpPr>
        <p:spPr bwMode="auto">
          <a:xfrm>
            <a:off x="468313" y="404813"/>
            <a:ext cx="8424862" cy="1223962"/>
          </a:xfrm>
          <a:prstGeom prst="rect">
            <a:avLst/>
          </a:prstGeom>
          <a:noFill/>
          <a:ln w="9525">
            <a:noFill/>
            <a:miter lim="800000"/>
            <a:headEnd/>
            <a:tailEnd/>
          </a:ln>
        </p:spPr>
        <p:txBody>
          <a:bodyPr wrap="none" anchor="ctr"/>
          <a:lstStyle/>
          <a:p>
            <a:pPr algn="ctr"/>
            <a:r>
              <a:rPr lang="ru-RU" sz="1800" dirty="0">
                <a:solidFill>
                  <a:srgbClr val="FF0000"/>
                </a:solidFill>
              </a:rPr>
              <a:t>Муниципальное </a:t>
            </a:r>
            <a:r>
              <a:rPr lang="ru-RU" sz="1800" dirty="0" smtClean="0">
                <a:solidFill>
                  <a:srgbClr val="FF0000"/>
                </a:solidFill>
              </a:rPr>
              <a:t>казенное </a:t>
            </a:r>
            <a:r>
              <a:rPr lang="ru-RU" sz="1800" dirty="0">
                <a:solidFill>
                  <a:srgbClr val="FF0000"/>
                </a:solidFill>
              </a:rPr>
              <a:t>дошкольное </a:t>
            </a:r>
          </a:p>
          <a:p>
            <a:pPr algn="ctr"/>
            <a:r>
              <a:rPr lang="ru-RU" sz="1800" dirty="0">
                <a:solidFill>
                  <a:srgbClr val="FF0000"/>
                </a:solidFill>
              </a:rPr>
              <a:t>образовательное учреждение детский сад </a:t>
            </a:r>
          </a:p>
          <a:p>
            <a:pPr algn="ctr"/>
            <a:r>
              <a:rPr lang="ru-RU" sz="1800" dirty="0" smtClean="0">
                <a:solidFill>
                  <a:srgbClr val="FF0000"/>
                </a:solidFill>
              </a:rPr>
              <a:t>№ 3 «Солнышко» Быковского муниципального </a:t>
            </a:r>
            <a:endParaRPr lang="ru-RU" sz="1800" dirty="0">
              <a:solidFill>
                <a:srgbClr val="FF0000"/>
              </a:solidFill>
            </a:endParaRPr>
          </a:p>
          <a:p>
            <a:pPr algn="ctr"/>
            <a:r>
              <a:rPr lang="ru-RU" sz="1800" dirty="0">
                <a:solidFill>
                  <a:srgbClr val="FF0000"/>
                </a:solidFill>
              </a:rPr>
              <a:t>р</a:t>
            </a:r>
            <a:r>
              <a:rPr lang="ru-RU" sz="1800" dirty="0" smtClean="0">
                <a:solidFill>
                  <a:srgbClr val="FF0000"/>
                </a:solidFill>
              </a:rPr>
              <a:t>айона Волгоградской области</a:t>
            </a:r>
            <a:endParaRPr lang="ru-RU" sz="1800" dirty="0">
              <a:solidFill>
                <a:srgbClr val="FF0000"/>
              </a:solidFill>
            </a:endParaRPr>
          </a:p>
          <a:p>
            <a:pPr algn="ctr"/>
            <a:endParaRPr lang="ru-RU" sz="1800" dirty="0">
              <a:solidFill>
                <a:srgbClr val="FF0000"/>
              </a:solidFill>
            </a:endParaRPr>
          </a:p>
          <a:p>
            <a:pPr algn="ctr"/>
            <a:endParaRPr lang="ru-RU" sz="1800" dirty="0">
              <a:solidFill>
                <a:srgbClr val="FF0000"/>
              </a:solidFill>
            </a:endParaRPr>
          </a:p>
        </p:txBody>
      </p:sp>
      <p:sp>
        <p:nvSpPr>
          <p:cNvPr id="13315" name="Rectangle 5"/>
          <p:cNvSpPr>
            <a:spLocks noChangeArrowheads="1"/>
          </p:cNvSpPr>
          <p:nvPr/>
        </p:nvSpPr>
        <p:spPr bwMode="auto">
          <a:xfrm>
            <a:off x="468313" y="1557338"/>
            <a:ext cx="8496300" cy="1150937"/>
          </a:xfrm>
          <a:prstGeom prst="rect">
            <a:avLst/>
          </a:prstGeom>
          <a:noFill/>
          <a:ln w="9525">
            <a:noFill/>
            <a:miter lim="800000"/>
            <a:headEnd/>
            <a:tailEnd/>
          </a:ln>
        </p:spPr>
        <p:txBody>
          <a:bodyPr wrap="none" anchor="ctr"/>
          <a:lstStyle/>
          <a:p>
            <a:pPr algn="ctr"/>
            <a:r>
              <a:rPr lang="ru-RU" dirty="0">
                <a:solidFill>
                  <a:srgbClr val="CC0099"/>
                </a:solidFill>
                <a:cs typeface="Times New Roman" pitchFamily="18" charset="0"/>
              </a:rPr>
              <a:t>«Эффективное сетевое взаимодействие с родителями. </a:t>
            </a:r>
          </a:p>
          <a:p>
            <a:pPr algn="ctr"/>
            <a:r>
              <a:rPr lang="ru-RU" dirty="0">
                <a:solidFill>
                  <a:srgbClr val="CC0099"/>
                </a:solidFill>
                <a:cs typeface="Times New Roman" pitchFamily="18" charset="0"/>
              </a:rPr>
              <a:t>Дистанционное обучение в ДОУ» </a:t>
            </a:r>
          </a:p>
        </p:txBody>
      </p:sp>
      <p:pic>
        <p:nvPicPr>
          <p:cNvPr id="13316" name="Picture 6"/>
          <p:cNvPicPr>
            <a:picLocks noChangeAspect="1" noChangeArrowheads="1"/>
          </p:cNvPicPr>
          <p:nvPr/>
        </p:nvPicPr>
        <p:blipFill>
          <a:blip r:embed="rId3"/>
          <a:srcRect/>
          <a:stretch>
            <a:fillRect/>
          </a:stretch>
        </p:blipFill>
        <p:spPr bwMode="auto">
          <a:xfrm>
            <a:off x="107504" y="2734258"/>
            <a:ext cx="3419872" cy="3108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4499992" y="6173278"/>
            <a:ext cx="4347985" cy="461665"/>
          </a:xfrm>
          <a:prstGeom prst="rect">
            <a:avLst/>
          </a:prstGeom>
          <a:noFill/>
        </p:spPr>
        <p:txBody>
          <a:bodyPr wrap="none" rtlCol="0">
            <a:spAutoFit/>
          </a:bodyPr>
          <a:lstStyle/>
          <a:p>
            <a:r>
              <a:rPr lang="ru-RU" dirty="0" smtClean="0"/>
              <a:t>Подготовила :</a:t>
            </a:r>
            <a:r>
              <a:rPr lang="ru-RU" dirty="0" err="1" smtClean="0"/>
              <a:t>Нугманова</a:t>
            </a:r>
            <a:r>
              <a:rPr lang="ru-RU" dirty="0" smtClean="0"/>
              <a:t> Б.Б.</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2898998" cy="2898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212976"/>
            <a:ext cx="5439364" cy="384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8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260648"/>
            <a:ext cx="3516732" cy="584775"/>
          </a:xfrm>
          <a:prstGeom prst="rect">
            <a:avLst/>
          </a:prstGeom>
        </p:spPr>
        <p:txBody>
          <a:bodyPr wrap="none">
            <a:spAutoFit/>
          </a:bodyPr>
          <a:lstStyle/>
          <a:p>
            <a:r>
              <a:rPr lang="ru-RU" sz="3200" dirty="0">
                <a:solidFill>
                  <a:srgbClr val="CC0099"/>
                </a:solidFill>
              </a:rPr>
              <a:t>Полезные ссылки</a:t>
            </a:r>
          </a:p>
        </p:txBody>
      </p:sp>
      <p:sp>
        <p:nvSpPr>
          <p:cNvPr id="3" name="Прямоугольник 2"/>
          <p:cNvSpPr/>
          <p:nvPr/>
        </p:nvSpPr>
        <p:spPr>
          <a:xfrm>
            <a:off x="683568" y="980728"/>
            <a:ext cx="6984776" cy="830997"/>
          </a:xfrm>
          <a:prstGeom prst="rect">
            <a:avLst/>
          </a:prstGeom>
        </p:spPr>
        <p:txBody>
          <a:bodyPr wrap="square">
            <a:spAutoFit/>
          </a:bodyPr>
          <a:lstStyle/>
          <a:p>
            <a:r>
              <a:rPr lang="ru-RU" dirty="0"/>
              <a:t>Большая библиотека </a:t>
            </a:r>
            <a:r>
              <a:rPr lang="ru-RU" dirty="0" smtClean="0"/>
              <a:t>для  родителей</a:t>
            </a:r>
            <a:r>
              <a:rPr lang="ru-RU" dirty="0"/>
              <a:t> </a:t>
            </a:r>
            <a:r>
              <a:rPr lang="ru-RU" dirty="0" smtClean="0"/>
              <a:t>                                   </a:t>
            </a:r>
            <a:r>
              <a:rPr lang="ru-RU" b="0" dirty="0" smtClean="0">
                <a:hlinkClick r:id="rId2"/>
              </a:rPr>
              <a:t>http</a:t>
            </a:r>
            <a:r>
              <a:rPr lang="ru-RU" b="0" dirty="0">
                <a:hlinkClick r:id="rId2"/>
              </a:rPr>
              <a:t>://www.kid.ru/</a:t>
            </a:r>
            <a:endParaRPr lang="ru-RU" b="0" dirty="0"/>
          </a:p>
        </p:txBody>
      </p:sp>
      <p:sp>
        <p:nvSpPr>
          <p:cNvPr id="4" name="Прямоугольник 3"/>
          <p:cNvSpPr/>
          <p:nvPr/>
        </p:nvSpPr>
        <p:spPr>
          <a:xfrm>
            <a:off x="611560" y="1916832"/>
            <a:ext cx="7272808" cy="830997"/>
          </a:xfrm>
          <a:prstGeom prst="rect">
            <a:avLst/>
          </a:prstGeom>
        </p:spPr>
        <p:txBody>
          <a:bodyPr wrap="square">
            <a:spAutoFit/>
          </a:bodyPr>
          <a:lstStyle/>
          <a:p>
            <a:r>
              <a:rPr lang="ru-RU" dirty="0"/>
              <a:t>Портал для ответственных родителей </a:t>
            </a:r>
            <a:r>
              <a:rPr lang="ru-RU" dirty="0" smtClean="0"/>
              <a:t>                                 </a:t>
            </a:r>
            <a:r>
              <a:rPr lang="ru-RU" b="0" dirty="0" smtClean="0">
                <a:hlinkClick r:id="rId3"/>
              </a:rPr>
              <a:t>http</a:t>
            </a:r>
            <a:r>
              <a:rPr lang="ru-RU" b="0" dirty="0">
                <a:hlinkClick r:id="rId3"/>
              </a:rPr>
              <a:t>://www.ya-roditel.ru</a:t>
            </a:r>
            <a:r>
              <a:rPr lang="ru-RU" b="0" dirty="0" smtClean="0">
                <a:hlinkClick r:id="rId3"/>
              </a:rPr>
              <a:t>/</a:t>
            </a:r>
            <a:r>
              <a:rPr lang="ru-RU" b="0" dirty="0" smtClean="0"/>
              <a:t> </a:t>
            </a:r>
            <a:endParaRPr lang="ru-RU" b="0" dirty="0"/>
          </a:p>
        </p:txBody>
      </p:sp>
      <p:sp>
        <p:nvSpPr>
          <p:cNvPr id="5" name="Прямоугольник 4"/>
          <p:cNvSpPr/>
          <p:nvPr/>
        </p:nvSpPr>
        <p:spPr>
          <a:xfrm>
            <a:off x="664325" y="2759640"/>
            <a:ext cx="7128792" cy="1200329"/>
          </a:xfrm>
          <a:prstGeom prst="rect">
            <a:avLst/>
          </a:prstGeom>
        </p:spPr>
        <p:txBody>
          <a:bodyPr wrap="square">
            <a:spAutoFit/>
          </a:bodyPr>
          <a:lstStyle/>
          <a:p>
            <a:r>
              <a:rPr lang="ru-RU" dirty="0"/>
              <a:t>Лучшая подборка </a:t>
            </a:r>
            <a:r>
              <a:rPr lang="ru-RU" dirty="0" smtClean="0"/>
              <a:t>сказок,</a:t>
            </a:r>
          </a:p>
          <a:p>
            <a:r>
              <a:rPr lang="ru-RU" dirty="0" smtClean="0"/>
              <a:t>стихов</a:t>
            </a:r>
            <a:r>
              <a:rPr lang="ru-RU" dirty="0"/>
              <a:t>, видео и игр для детей </a:t>
            </a:r>
            <a:r>
              <a:rPr lang="ru-RU" dirty="0" smtClean="0"/>
              <a:t>                                         </a:t>
            </a:r>
            <a:r>
              <a:rPr lang="ru-RU" b="0" dirty="0" smtClean="0">
                <a:hlinkClick r:id="rId4"/>
              </a:rPr>
              <a:t>http</a:t>
            </a:r>
            <a:r>
              <a:rPr lang="ru-RU" b="0" dirty="0">
                <a:hlinkClick r:id="rId4"/>
              </a:rPr>
              <a:t>://www.chitaikin.ru/</a:t>
            </a:r>
            <a:endParaRPr lang="ru-RU" b="0" dirty="0"/>
          </a:p>
        </p:txBody>
      </p:sp>
      <p:sp>
        <p:nvSpPr>
          <p:cNvPr id="6" name="Прямоугольник 5"/>
          <p:cNvSpPr/>
          <p:nvPr/>
        </p:nvSpPr>
        <p:spPr>
          <a:xfrm>
            <a:off x="755576" y="4125273"/>
            <a:ext cx="7488832" cy="1569660"/>
          </a:xfrm>
          <a:prstGeom prst="rect">
            <a:avLst/>
          </a:prstGeom>
        </p:spPr>
        <p:txBody>
          <a:bodyPr wrap="square">
            <a:spAutoFit/>
          </a:bodyPr>
          <a:lstStyle/>
          <a:p>
            <a:r>
              <a:rPr lang="ru-RU" dirty="0">
                <a:cs typeface="Times New Roman" pitchFamily="18" charset="0"/>
              </a:rPr>
              <a:t>Развивающий сайт </a:t>
            </a:r>
            <a:endParaRPr lang="ru-RU" dirty="0" smtClean="0">
              <a:cs typeface="Times New Roman" pitchFamily="18" charset="0"/>
            </a:endParaRPr>
          </a:p>
          <a:p>
            <a:r>
              <a:rPr lang="ru-RU" dirty="0" smtClean="0">
                <a:cs typeface="Times New Roman" pitchFamily="18" charset="0"/>
              </a:rPr>
              <a:t>для </a:t>
            </a:r>
            <a:r>
              <a:rPr lang="ru-RU" dirty="0">
                <a:cs typeface="Times New Roman" pitchFamily="18" charset="0"/>
              </a:rPr>
              <a:t>детей</a:t>
            </a:r>
            <a:br>
              <a:rPr lang="ru-RU" dirty="0">
                <a:cs typeface="Times New Roman" pitchFamily="18" charset="0"/>
              </a:rPr>
            </a:br>
            <a:r>
              <a:rPr lang="ru-RU" dirty="0" smtClean="0">
                <a:cs typeface="Times New Roman" pitchFamily="18" charset="0"/>
              </a:rPr>
              <a:t>                                                    </a:t>
            </a:r>
            <a:r>
              <a:rPr lang="ru-RU" b="0" u="sng" dirty="0" smtClean="0">
                <a:solidFill>
                  <a:srgbClr val="002060"/>
                </a:solidFill>
                <a:cs typeface="Times New Roman" pitchFamily="18" charset="0"/>
              </a:rPr>
              <a:t>http</a:t>
            </a:r>
            <a:r>
              <a:rPr lang="ru-RU" b="0" u="sng" dirty="0">
                <a:solidFill>
                  <a:srgbClr val="002060"/>
                </a:solidFill>
                <a:cs typeface="Times New Roman" pitchFamily="18" charset="0"/>
              </a:rPr>
              <a:t>://www.barbariki.ru/</a:t>
            </a:r>
            <a:br>
              <a:rPr lang="ru-RU" b="0" u="sng" dirty="0">
                <a:solidFill>
                  <a:srgbClr val="002060"/>
                </a:solidFill>
                <a:cs typeface="Times New Roman" pitchFamily="18" charset="0"/>
              </a:rPr>
            </a:br>
            <a:r>
              <a:rPr lang="ru-RU" dirty="0" smtClean="0">
                <a:cs typeface="Times New Roman" pitchFamily="18" charset="0"/>
              </a:rPr>
              <a:t>   </a:t>
            </a:r>
            <a:endParaRPr lang="ru-RU" dirty="0"/>
          </a:p>
        </p:txBody>
      </p:sp>
      <p:sp>
        <p:nvSpPr>
          <p:cNvPr id="7" name="Прямоугольник 6"/>
          <p:cNvSpPr/>
          <p:nvPr/>
        </p:nvSpPr>
        <p:spPr>
          <a:xfrm>
            <a:off x="678270" y="5295745"/>
            <a:ext cx="8214210" cy="1200329"/>
          </a:xfrm>
          <a:prstGeom prst="rect">
            <a:avLst/>
          </a:prstGeom>
        </p:spPr>
        <p:txBody>
          <a:bodyPr wrap="square">
            <a:spAutoFit/>
          </a:bodyPr>
          <a:lstStyle/>
          <a:p>
            <a:r>
              <a:rPr lang="ru-RU" dirty="0">
                <a:cs typeface="Times New Roman" pitchFamily="18" charset="0"/>
              </a:rPr>
              <a:t>Детский развивающий сайт</a:t>
            </a:r>
            <a:br>
              <a:rPr lang="ru-RU" dirty="0">
                <a:cs typeface="Times New Roman" pitchFamily="18" charset="0"/>
              </a:rPr>
            </a:br>
            <a:r>
              <a:rPr lang="ru-RU" dirty="0" smtClean="0">
                <a:cs typeface="Times New Roman" pitchFamily="18" charset="0"/>
              </a:rPr>
              <a:t>                         </a:t>
            </a:r>
            <a:r>
              <a:rPr lang="ru-RU" b="0" u="sng" dirty="0" smtClean="0">
                <a:solidFill>
                  <a:srgbClr val="002060"/>
                </a:solidFill>
                <a:cs typeface="Times New Roman" pitchFamily="18" charset="0"/>
                <a:hlinkClick r:id="rId5"/>
              </a:rPr>
              <a:t>https</a:t>
            </a:r>
            <a:r>
              <a:rPr lang="ru-RU" b="0" u="sng" dirty="0">
                <a:solidFill>
                  <a:srgbClr val="002060"/>
                </a:solidFill>
                <a:cs typeface="Times New Roman" pitchFamily="18" charset="0"/>
                <a:hlinkClick r:id="rId5"/>
              </a:rPr>
              <a:t>://uchi.ru/matematika/doshkolniki/4-goda</a:t>
            </a:r>
            <a:r>
              <a:rPr lang="ru-RU" b="0" u="sng" dirty="0">
                <a:solidFill>
                  <a:srgbClr val="002060"/>
                </a:solidFill>
                <a:cs typeface="Times New Roman" pitchFamily="18" charset="0"/>
              </a:rPr>
              <a:t/>
            </a:r>
            <a:br>
              <a:rPr lang="ru-RU" b="0" u="sng" dirty="0">
                <a:solidFill>
                  <a:srgbClr val="002060"/>
                </a:solidFill>
                <a:cs typeface="Times New Roman" pitchFamily="18" charset="0"/>
              </a:rPr>
            </a:br>
            <a:r>
              <a:rPr lang="ru-RU" dirty="0" smtClean="0">
                <a:cs typeface="Times New Roman" pitchFamily="18" charset="0"/>
              </a:rPr>
              <a:t>  </a:t>
            </a:r>
            <a:endParaRPr lang="ru-RU" dirty="0"/>
          </a:p>
        </p:txBody>
      </p:sp>
    </p:spTree>
    <p:extLst>
      <p:ext uri="{BB962C8B-B14F-4D97-AF65-F5344CB8AC3E}">
        <p14:creationId xmlns:p14="http://schemas.microsoft.com/office/powerpoint/2010/main" val="65941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sz="3200" b="1" dirty="0">
                <a:solidFill>
                  <a:srgbClr val="CC0099"/>
                </a:solidFill>
                <a:latin typeface="Times New Roman" pitchFamily="18" charset="0"/>
                <a:cs typeface="Times New Roman" pitchFamily="18" charset="0"/>
              </a:rPr>
              <a:t>Способ № 2.</a:t>
            </a:r>
            <a:br>
              <a:rPr lang="ru-RU" sz="3200" b="1" dirty="0">
                <a:solidFill>
                  <a:srgbClr val="CC0099"/>
                </a:solidFill>
                <a:latin typeface="Times New Roman" pitchFamily="18" charset="0"/>
                <a:cs typeface="Times New Roman" pitchFamily="18" charset="0"/>
              </a:rPr>
            </a:br>
            <a:r>
              <a:rPr lang="ru-RU" sz="3200" b="1" dirty="0">
                <a:solidFill>
                  <a:srgbClr val="CC0099"/>
                </a:solidFill>
                <a:latin typeface="Times New Roman" pitchFamily="18" charset="0"/>
                <a:cs typeface="Times New Roman" pitchFamily="18" charset="0"/>
              </a:rPr>
              <a:t> Форум на сайте ДОО</a:t>
            </a:r>
            <a:endParaRPr lang="ru-RU" sz="3200" dirty="0">
              <a:solidFill>
                <a:srgbClr val="CC0099"/>
              </a:solidFill>
            </a:endParaRPr>
          </a:p>
        </p:txBody>
      </p:sp>
      <p:sp>
        <p:nvSpPr>
          <p:cNvPr id="3" name="Объект 2"/>
          <p:cNvSpPr>
            <a:spLocks noGrp="1"/>
          </p:cNvSpPr>
          <p:nvPr>
            <p:ph idx="1"/>
          </p:nvPr>
        </p:nvSpPr>
        <p:spPr>
          <a:xfrm>
            <a:off x="323528" y="1556792"/>
            <a:ext cx="8229600" cy="4525963"/>
          </a:xfrm>
        </p:spPr>
        <p:txBody>
          <a:bodyPr/>
          <a:lstStyle/>
          <a:p>
            <a:pPr algn="just"/>
            <a:r>
              <a:rPr lang="ru-RU" sz="2000" b="1" dirty="0">
                <a:latin typeface="Times New Roman" pitchFamily="18" charset="0"/>
                <a:cs typeface="Times New Roman" pitchFamily="18" charset="0"/>
              </a:rPr>
              <a:t>Суть работы форума на сайте ДОО в том, что посетители создают свои темы и обсуждают их с другими посетителями (родителями и педагогами). Внутри темы также могут устраиваться опросы.</a:t>
            </a:r>
          </a:p>
          <a:p>
            <a:pPr algn="just"/>
            <a:r>
              <a:rPr lang="ru-RU" sz="2000" b="1" dirty="0">
                <a:solidFill>
                  <a:srgbClr val="FF0000"/>
                </a:solidFill>
                <a:latin typeface="Times New Roman" pitchFamily="18" charset="0"/>
                <a:cs typeface="Times New Roman" pitchFamily="18" charset="0"/>
              </a:rPr>
              <a:t>Плюсы. </a:t>
            </a:r>
            <a:r>
              <a:rPr lang="ru-RU" sz="2000" b="1" dirty="0">
                <a:latin typeface="Times New Roman" pitchFamily="18" charset="0"/>
                <a:cs typeface="Times New Roman" pitchFamily="18" charset="0"/>
              </a:rPr>
              <a:t>Форум – хорошее дополнение сайта. После того как родители посетили сайт, они могут оставить вопросы, комментарии, пожелания по наполнению сайта. Если форум «живой», содержательный, то он будет стимулировать родителей чаще посещать сайт ДОО.</a:t>
            </a:r>
          </a:p>
          <a:p>
            <a:pPr algn="just"/>
            <a:r>
              <a:rPr lang="ru-RU" sz="2000" b="1" dirty="0">
                <a:latin typeface="Times New Roman" pitchFamily="18" charset="0"/>
                <a:cs typeface="Times New Roman" pitchFamily="18" charset="0"/>
              </a:rPr>
              <a:t>Еще один плюс форума – возможность общаться в удобное время и подробно обсуждать интересующую проблему.</a:t>
            </a:r>
          </a:p>
          <a:p>
            <a:pPr algn="just"/>
            <a:r>
              <a:rPr lang="ru-RU" sz="2000" b="1" dirty="0">
                <a:solidFill>
                  <a:srgbClr val="0070C0"/>
                </a:solidFill>
                <a:latin typeface="Times New Roman" pitchFamily="18" charset="0"/>
                <a:cs typeface="Times New Roman" pitchFamily="18" charset="0"/>
              </a:rPr>
              <a:t>Минусы</a:t>
            </a:r>
            <a:r>
              <a:rPr lang="ru-RU" sz="2000" b="1" dirty="0">
                <a:latin typeface="Times New Roman" pitchFamily="18" charset="0"/>
                <a:cs typeface="Times New Roman" pitchFamily="18" charset="0"/>
              </a:rPr>
              <a:t>. Форум требует постоянного внимания со стороны куратора сайта ДОО. В дискуссиях на форуме обязательно должны участвовать педагоги и предлагать темы для обсуждения. Для этого им приходится специально выделять время. Кроме того, если вопросы на форуме долго остаются без ответов, родители перестают посещать его. </a:t>
            </a:r>
          </a:p>
          <a:p>
            <a:endParaRPr lang="ru-RU" dirty="0"/>
          </a:p>
        </p:txBody>
      </p:sp>
    </p:spTree>
    <p:extLst>
      <p:ext uri="{BB962C8B-B14F-4D97-AF65-F5344CB8AC3E}">
        <p14:creationId xmlns:p14="http://schemas.microsoft.com/office/powerpoint/2010/main" val="166059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sz="3200" b="1" dirty="0">
                <a:solidFill>
                  <a:srgbClr val="CC0099"/>
                </a:solidFill>
                <a:latin typeface="Times New Roman" pitchFamily="18" charset="0"/>
                <a:cs typeface="Times New Roman" pitchFamily="18" charset="0"/>
              </a:rPr>
              <a:t>Способ № 3.</a:t>
            </a:r>
            <a:br>
              <a:rPr lang="ru-RU" sz="3200" b="1" dirty="0">
                <a:solidFill>
                  <a:srgbClr val="CC0099"/>
                </a:solidFill>
                <a:latin typeface="Times New Roman" pitchFamily="18" charset="0"/>
                <a:cs typeface="Times New Roman" pitchFamily="18" charset="0"/>
              </a:rPr>
            </a:br>
            <a:r>
              <a:rPr lang="ru-RU" sz="3200" b="1" dirty="0">
                <a:solidFill>
                  <a:srgbClr val="CC0099"/>
                </a:solidFill>
                <a:latin typeface="Times New Roman" pitchFamily="18" charset="0"/>
                <a:cs typeface="Times New Roman" pitchFamily="18" charset="0"/>
              </a:rPr>
              <a:t> Блоги и странички педагогов</a:t>
            </a:r>
            <a:endParaRPr lang="ru-RU" sz="3200" dirty="0">
              <a:solidFill>
                <a:srgbClr val="CC0099"/>
              </a:solidFill>
            </a:endParaRPr>
          </a:p>
        </p:txBody>
      </p:sp>
      <p:sp>
        <p:nvSpPr>
          <p:cNvPr id="3" name="Объект 2"/>
          <p:cNvSpPr>
            <a:spLocks noGrp="1"/>
          </p:cNvSpPr>
          <p:nvPr>
            <p:ph idx="1"/>
          </p:nvPr>
        </p:nvSpPr>
        <p:spPr>
          <a:xfrm>
            <a:off x="467544" y="1484784"/>
            <a:ext cx="8229600" cy="4525963"/>
          </a:xfrm>
        </p:spPr>
        <p:txBody>
          <a:bodyPr/>
          <a:lstStyle/>
          <a:p>
            <a:pPr algn="just"/>
            <a:r>
              <a:rPr lang="ru-RU" sz="1800" b="1" dirty="0">
                <a:latin typeface="Times New Roman" pitchFamily="18" charset="0"/>
                <a:cs typeface="Times New Roman" pitchFamily="18" charset="0"/>
              </a:rPr>
              <a:t>Блоги и странички приобретают большую популярность среди педагогов. Здесь можно разместить информацию о своей профессиональной деятельности и достижениях, а также рекомендации по развитию и воспитанию детей дошкольного возраста.</a:t>
            </a:r>
          </a:p>
          <a:p>
            <a:pPr algn="just"/>
            <a:r>
              <a:rPr lang="ru-RU" sz="1800" b="1" dirty="0">
                <a:solidFill>
                  <a:srgbClr val="FF0000"/>
                </a:solidFill>
                <a:latin typeface="Times New Roman" pitchFamily="18" charset="0"/>
                <a:cs typeface="Times New Roman" pitchFamily="18" charset="0"/>
              </a:rPr>
              <a:t>Плюсы</a:t>
            </a:r>
            <a:r>
              <a:rPr lang="ru-RU" sz="1800" b="1" dirty="0">
                <a:latin typeface="Times New Roman" pitchFamily="18" charset="0"/>
                <a:cs typeface="Times New Roman" pitchFamily="18" charset="0"/>
              </a:rPr>
              <a:t>. Материалы, которые педагог размещает на своей страничке или в блоге, демонстрируют родителям его профессиональные интересы, знания и навыки. Это повышает авторитет педагога, формирует уважение и доверие к нему.</a:t>
            </a:r>
          </a:p>
          <a:p>
            <a:pPr algn="just"/>
            <a:r>
              <a:rPr lang="ru-RU" sz="1800" b="1" dirty="0">
                <a:latin typeface="Times New Roman" pitchFamily="18" charset="0"/>
                <a:cs typeface="Times New Roman" pitchFamily="18" charset="0"/>
              </a:rPr>
              <a:t>Педагог может записать и разместить в блоге </a:t>
            </a:r>
            <a:r>
              <a:rPr lang="ru-RU" sz="1800" b="1" dirty="0" err="1">
                <a:latin typeface="Times New Roman" pitchFamily="18" charset="0"/>
                <a:cs typeface="Times New Roman" pitchFamily="18" charset="0"/>
              </a:rPr>
              <a:t>видеоконсультацию</a:t>
            </a:r>
            <a:r>
              <a:rPr lang="ru-RU" sz="1800" b="1" dirty="0">
                <a:latin typeface="Times New Roman" pitchFamily="18" charset="0"/>
                <a:cs typeface="Times New Roman" pitchFamily="18" charset="0"/>
              </a:rPr>
              <a:t> для родителей, которые пропустили собрание в группе. В режиме онлайн можно консультировать родителей, дети которых испытывают трудности в обучении.</a:t>
            </a:r>
          </a:p>
          <a:p>
            <a:pPr algn="just"/>
            <a:r>
              <a:rPr lang="ru-RU" sz="1800" b="1" dirty="0">
                <a:solidFill>
                  <a:srgbClr val="0070C0"/>
                </a:solidFill>
                <a:latin typeface="Times New Roman" pitchFamily="18" charset="0"/>
                <a:cs typeface="Times New Roman" pitchFamily="18" charset="0"/>
              </a:rPr>
              <a:t>Минусы</a:t>
            </a:r>
            <a:r>
              <a:rPr lang="ru-RU" sz="1800" b="1" dirty="0">
                <a:latin typeface="Times New Roman" pitchFamily="18" charset="0"/>
                <a:cs typeface="Times New Roman" pitchFamily="18" charset="0"/>
              </a:rPr>
              <a:t>. Чтобы создать и вести блог или личную страницу, педагог должен иметь специальные знания и умения. Помимо технических вопросов, нужно знать, о чем и как писать, чтобы посетителям было интересно. Кроме того, это отнимает много времени, ведь заниматься блогом или страничкой придется в нерабочее время.</a:t>
            </a:r>
          </a:p>
          <a:p>
            <a:pPr algn="just"/>
            <a:endParaRPr lang="ru-RU" b="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56819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ru-RU" sz="3200" b="1" dirty="0">
                <a:solidFill>
                  <a:srgbClr val="CC0099"/>
                </a:solidFill>
                <a:latin typeface="Times New Roman" pitchFamily="18" charset="0"/>
                <a:cs typeface="Times New Roman" pitchFamily="18" charset="0"/>
              </a:rPr>
              <a:t>Способ № 4.</a:t>
            </a:r>
            <a:br>
              <a:rPr lang="ru-RU" sz="3200" b="1" dirty="0">
                <a:solidFill>
                  <a:srgbClr val="CC0099"/>
                </a:solidFill>
                <a:latin typeface="Times New Roman" pitchFamily="18" charset="0"/>
                <a:cs typeface="Times New Roman" pitchFamily="18" charset="0"/>
              </a:rPr>
            </a:br>
            <a:r>
              <a:rPr lang="ru-RU" sz="3200" b="1" dirty="0">
                <a:solidFill>
                  <a:srgbClr val="CC0099"/>
                </a:solidFill>
                <a:latin typeface="Times New Roman" pitchFamily="18" charset="0"/>
                <a:cs typeface="Times New Roman" pitchFamily="18" charset="0"/>
              </a:rPr>
              <a:t> Электронная почта</a:t>
            </a:r>
            <a:endParaRPr lang="ru-RU" sz="3200" dirty="0">
              <a:solidFill>
                <a:srgbClr val="CC0099"/>
              </a:solidFill>
            </a:endParaRPr>
          </a:p>
        </p:txBody>
      </p:sp>
      <p:sp>
        <p:nvSpPr>
          <p:cNvPr id="3" name="Объект 2"/>
          <p:cNvSpPr>
            <a:spLocks noGrp="1"/>
          </p:cNvSpPr>
          <p:nvPr>
            <p:ph idx="1"/>
          </p:nvPr>
        </p:nvSpPr>
        <p:spPr/>
        <p:txBody>
          <a:bodyPr/>
          <a:lstStyle/>
          <a:p>
            <a:pPr algn="just"/>
            <a:r>
              <a:rPr lang="ru-RU" sz="1800" b="1" dirty="0">
                <a:latin typeface="Times New Roman" pitchFamily="18" charset="0"/>
                <a:cs typeface="Times New Roman" pitchFamily="18" charset="0"/>
              </a:rPr>
              <a:t>С помощью электронной почты родители получают информацию о жизни группы, мероприятиях в ДОО. Кроме того, воспитатели рассылают им практические материалы (например, стихи для заучивания с ребенком к празднику, памятки, фото) и личные сообщения.</a:t>
            </a:r>
          </a:p>
          <a:p>
            <a:pPr algn="just"/>
            <a:r>
              <a:rPr lang="ru-RU" sz="1800" b="1" dirty="0">
                <a:solidFill>
                  <a:srgbClr val="FF0000"/>
                </a:solidFill>
                <a:latin typeface="Times New Roman" pitchFamily="18" charset="0"/>
                <a:cs typeface="Times New Roman" pitchFamily="18" charset="0"/>
              </a:rPr>
              <a:t>Плюсы.</a:t>
            </a:r>
            <a:r>
              <a:rPr lang="ru-RU" sz="1800" b="1" dirty="0">
                <a:latin typeface="Times New Roman" pitchFamily="18" charset="0"/>
                <a:cs typeface="Times New Roman" pitchFamily="18" charset="0"/>
              </a:rPr>
              <a:t> Электронную почту группы легко создать и использовать. В ней можно хранить разную информацию и пересылать файлы в виде обычных и форматированных текстов, изображений, аудио и видео. Такой формат общения гарантирует быструю доставку сообщений, позволяет отправлять письма всем родителям группы, что экономит время педагога.</a:t>
            </a:r>
          </a:p>
          <a:p>
            <a:pPr algn="just"/>
            <a:r>
              <a:rPr lang="ru-RU" sz="1800" b="1" dirty="0">
                <a:solidFill>
                  <a:srgbClr val="0070C0"/>
                </a:solidFill>
                <a:latin typeface="Times New Roman" pitchFamily="18" charset="0"/>
                <a:cs typeface="Times New Roman" pitchFamily="18" charset="0"/>
              </a:rPr>
              <a:t>Минусы.</a:t>
            </a:r>
            <a:r>
              <a:rPr lang="ru-RU" sz="1800" b="1" dirty="0">
                <a:latin typeface="Times New Roman" pitchFamily="18" charset="0"/>
                <a:cs typeface="Times New Roman" pitchFamily="18" charset="0"/>
              </a:rPr>
              <a:t> Электронную почту нужно постоянно проверять, чистить от спама и неактуальных писем. Она не предполагает общение в режиме реального времени. Если вы написали поздно вечером, то родитель, скорее всего, ответит с задержкой. Кроме того, он может долгое время не проверять ящик, а потом нечаянно удалить ваше письмо вместе со спамом или сменить адрес электронной почты и не предупредить.</a:t>
            </a:r>
            <a:endParaRPr lang="ru-RU"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4249"/>
            <a:ext cx="2304256" cy="1229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06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402"/>
            <a:ext cx="8229600" cy="1143000"/>
          </a:xfrm>
        </p:spPr>
        <p:txBody>
          <a:bodyPr/>
          <a:lstStyle/>
          <a:p>
            <a:r>
              <a:rPr lang="ru-RU" sz="3200" b="1" dirty="0">
                <a:solidFill>
                  <a:srgbClr val="CC0099"/>
                </a:solidFill>
                <a:latin typeface="Times New Roman" pitchFamily="18" charset="0"/>
                <a:cs typeface="Times New Roman" pitchFamily="18" charset="0"/>
              </a:rPr>
              <a:t>Способ № 5. </a:t>
            </a:r>
            <a:br>
              <a:rPr lang="ru-RU" sz="3200" b="1" dirty="0">
                <a:solidFill>
                  <a:srgbClr val="CC0099"/>
                </a:solidFill>
                <a:latin typeface="Times New Roman" pitchFamily="18" charset="0"/>
                <a:cs typeface="Times New Roman" pitchFamily="18" charset="0"/>
              </a:rPr>
            </a:br>
            <a:r>
              <a:rPr lang="ru-RU" sz="3200" b="1" dirty="0">
                <a:solidFill>
                  <a:srgbClr val="CC0099"/>
                </a:solidFill>
                <a:latin typeface="Times New Roman" pitchFamily="18" charset="0"/>
                <a:cs typeface="Times New Roman" pitchFamily="18" charset="0"/>
              </a:rPr>
              <a:t>Группа в социальной сети</a:t>
            </a:r>
            <a:endParaRPr lang="ru-RU" sz="3200" dirty="0">
              <a:solidFill>
                <a:srgbClr val="CC0099"/>
              </a:solidFill>
            </a:endParaRPr>
          </a:p>
        </p:txBody>
      </p:sp>
      <p:sp>
        <p:nvSpPr>
          <p:cNvPr id="3" name="Объект 2"/>
          <p:cNvSpPr>
            <a:spLocks noGrp="1"/>
          </p:cNvSpPr>
          <p:nvPr>
            <p:ph idx="1"/>
          </p:nvPr>
        </p:nvSpPr>
        <p:spPr>
          <a:xfrm>
            <a:off x="467544" y="1052736"/>
            <a:ext cx="8229600" cy="4525963"/>
          </a:xfrm>
        </p:spPr>
        <p:txBody>
          <a:bodyPr/>
          <a:lstStyle/>
          <a:p>
            <a:pPr algn="just"/>
            <a:r>
              <a:rPr lang="ru-RU" sz="1800" b="1" dirty="0">
                <a:latin typeface="Times New Roman" pitchFamily="18" charset="0"/>
                <a:cs typeface="Times New Roman" pitchFamily="18" charset="0"/>
              </a:rPr>
              <a:t>Наличие группы в социальной сети позволяет популяризировать деятельность ДОО, информировать большое количество посетителей об интересных событиях, обсуждать достижения педагогов и воспитанников. Чтобы создать такую группу, проведите опрос среди родителей и выясните, какой социальной сетью пользуется большинство из них.</a:t>
            </a:r>
          </a:p>
          <a:p>
            <a:pPr algn="just"/>
            <a:r>
              <a:rPr lang="ru-RU" sz="1800" b="1" dirty="0">
                <a:solidFill>
                  <a:srgbClr val="FF0000"/>
                </a:solidFill>
                <a:latin typeface="Times New Roman" pitchFamily="18" charset="0"/>
                <a:cs typeface="Times New Roman" pitchFamily="18" charset="0"/>
              </a:rPr>
              <a:t>Плюсы</a:t>
            </a:r>
            <a:r>
              <a:rPr lang="ru-RU" sz="1800" b="1" dirty="0">
                <a:latin typeface="Times New Roman" pitchFamily="18" charset="0"/>
                <a:cs typeface="Times New Roman" pitchFamily="18" charset="0"/>
              </a:rPr>
              <a:t>. В социальной сети родители могут общаться в любое время, когда им удобно, обсуждать детали предстоящего мероприятия и делиться впечатлениями о прошедших праздниках и досугах. К общению в группе могут присоединиться специалисты ДОО. Здесь можно провести опрос среди родителей и оперативно собрать информацию, разместить ссылки на методическую литературу, фото- и видеоматериалы.</a:t>
            </a:r>
          </a:p>
          <a:p>
            <a:pPr algn="just"/>
            <a:r>
              <a:rPr lang="ru-RU" sz="1800" b="1" dirty="0">
                <a:solidFill>
                  <a:srgbClr val="0070C0"/>
                </a:solidFill>
                <a:latin typeface="Times New Roman" pitchFamily="18" charset="0"/>
                <a:cs typeface="Times New Roman" pitchFamily="18" charset="0"/>
              </a:rPr>
              <a:t>Минусы</a:t>
            </a:r>
            <a:r>
              <a:rPr lang="ru-RU" sz="1800" b="1" dirty="0">
                <a:latin typeface="Times New Roman" pitchFamily="18" charset="0"/>
                <a:cs typeface="Times New Roman" pitchFamily="18" charset="0"/>
              </a:rPr>
              <a:t>. Общение в социальной сети может свести к минимуму живое общение с родителями. Кроме того, если сразу не оговорить с родителями правила группы, она превратится в ленту бесполезных постов. К группе могут присоединиться посторонние пользователи, размещать рекламу, запрещенные материалы, некорректно высказываться. Поэтому не оставляйте доступ к группе открытым, проверяйте запросы на вступление в группу и материалы, которые предлагают разместить.</a:t>
            </a:r>
          </a:p>
          <a:p>
            <a:endParaRPr lang="ru-RU" dirty="0"/>
          </a:p>
        </p:txBody>
      </p:sp>
    </p:spTree>
    <p:extLst>
      <p:ext uri="{BB962C8B-B14F-4D97-AF65-F5344CB8AC3E}">
        <p14:creationId xmlns:p14="http://schemas.microsoft.com/office/powerpoint/2010/main" val="229096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srcRect/>
          <a:stretch>
            <a:fillRect/>
          </a:stretch>
        </p:blipFill>
        <p:spPr bwMode="auto">
          <a:xfrm>
            <a:off x="214329" y="188640"/>
            <a:ext cx="4069640" cy="3637394"/>
          </a:xfrm>
          <a:prstGeom prst="rect">
            <a:avLst/>
          </a:prstGeom>
          <a:noFill/>
          <a:ln w="9525">
            <a:noFill/>
            <a:miter lim="800000"/>
            <a:headEnd/>
            <a:tailEnd/>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717031"/>
            <a:ext cx="5449887" cy="2957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1143000"/>
          </a:xfrm>
        </p:spPr>
        <p:txBody>
          <a:bodyPr/>
          <a:lstStyle/>
          <a:p>
            <a:r>
              <a:rPr lang="ru-RU" sz="3200" b="1" dirty="0">
                <a:solidFill>
                  <a:srgbClr val="CC0099"/>
                </a:solidFill>
                <a:latin typeface="Times New Roman" pitchFamily="18" charset="0"/>
                <a:cs typeface="Times New Roman" pitchFamily="18" charset="0"/>
              </a:rPr>
              <a:t>Способ № 6.</a:t>
            </a:r>
            <a:br>
              <a:rPr lang="ru-RU" sz="3200" b="1" dirty="0">
                <a:solidFill>
                  <a:srgbClr val="CC0099"/>
                </a:solidFill>
                <a:latin typeface="Times New Roman" pitchFamily="18" charset="0"/>
                <a:cs typeface="Times New Roman" pitchFamily="18" charset="0"/>
              </a:rPr>
            </a:br>
            <a:r>
              <a:rPr lang="ru-RU" sz="3200" b="1" dirty="0">
                <a:solidFill>
                  <a:srgbClr val="CC0099"/>
                </a:solidFill>
                <a:latin typeface="Times New Roman" pitchFamily="18" charset="0"/>
                <a:cs typeface="Times New Roman" pitchFamily="18" charset="0"/>
              </a:rPr>
              <a:t> Чат в </a:t>
            </a:r>
            <a:r>
              <a:rPr lang="ru-RU" sz="3200" b="1" dirty="0" err="1">
                <a:solidFill>
                  <a:srgbClr val="CC0099"/>
                </a:solidFill>
                <a:latin typeface="Times New Roman" pitchFamily="18" charset="0"/>
                <a:cs typeface="Times New Roman" pitchFamily="18" charset="0"/>
              </a:rPr>
              <a:t>мессенджерах</a:t>
            </a:r>
            <a:endParaRPr lang="ru-RU" sz="3200" dirty="0">
              <a:solidFill>
                <a:srgbClr val="CC0099"/>
              </a:solidFill>
            </a:endParaRPr>
          </a:p>
        </p:txBody>
      </p:sp>
      <p:sp>
        <p:nvSpPr>
          <p:cNvPr id="3" name="Объект 2"/>
          <p:cNvSpPr>
            <a:spLocks noGrp="1"/>
          </p:cNvSpPr>
          <p:nvPr>
            <p:ph idx="1"/>
          </p:nvPr>
        </p:nvSpPr>
        <p:spPr>
          <a:xfrm>
            <a:off x="467544" y="1340768"/>
            <a:ext cx="8229600" cy="4525963"/>
          </a:xfrm>
        </p:spPr>
        <p:txBody>
          <a:bodyPr/>
          <a:lstStyle/>
          <a:p>
            <a:pPr algn="just"/>
            <a:r>
              <a:rPr lang="ru-RU" sz="1800" b="1" dirty="0" err="1">
                <a:latin typeface="Times New Roman" pitchFamily="18" charset="0"/>
                <a:cs typeface="Times New Roman" pitchFamily="18" charset="0"/>
              </a:rPr>
              <a:t>Мессенджеры</a:t>
            </a:r>
            <a:r>
              <a:rPr lang="ru-RU" sz="1800" b="1" dirty="0">
                <a:latin typeface="Times New Roman" pitchFamily="18" charset="0"/>
                <a:cs typeface="Times New Roman" pitchFamily="18" charset="0"/>
              </a:rPr>
              <a:t> – программы, с помощью которых пользователи обмениваются быстрыми сообщениями (</a:t>
            </a:r>
            <a:r>
              <a:rPr lang="ru-RU" sz="1800" b="1" dirty="0" err="1">
                <a:latin typeface="Times New Roman" pitchFamily="18" charset="0"/>
                <a:cs typeface="Times New Roman" pitchFamily="18" charset="0"/>
              </a:rPr>
              <a:t>Viber</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WhatsApp</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Skype</a:t>
            </a:r>
            <a:r>
              <a:rPr lang="ru-RU" sz="1800" b="1" dirty="0">
                <a:latin typeface="Times New Roman" pitchFamily="18" charset="0"/>
                <a:cs typeface="Times New Roman" pitchFamily="18" charset="0"/>
              </a:rPr>
              <a:t>, ICQ, </a:t>
            </a:r>
            <a:r>
              <a:rPr lang="ru-RU" sz="1800" b="1" dirty="0" err="1">
                <a:latin typeface="Times New Roman" pitchFamily="18" charset="0"/>
                <a:cs typeface="Times New Roman" pitchFamily="18" charset="0"/>
              </a:rPr>
              <a:t>Telegram</a:t>
            </a:r>
            <a:r>
              <a:rPr lang="ru-RU" sz="1800" b="1" dirty="0">
                <a:latin typeface="Times New Roman" pitchFamily="18" charset="0"/>
                <a:cs typeface="Times New Roman" pitchFamily="18" charset="0"/>
              </a:rPr>
              <a:t>). Их используют и педагоги, и родители. Однако радость от того, что теперь можно «поймать» постоянно занятого родителя, быстро сменяется на раздражение, когда родители начинают писать педагогам круглосуточно. Чтобы этого не произошло, пользуйтесь </a:t>
            </a:r>
            <a:r>
              <a:rPr lang="ru-RU" sz="1800" b="1" dirty="0" err="1">
                <a:latin typeface="Times New Roman" pitchFamily="18" charset="0"/>
                <a:cs typeface="Times New Roman" pitchFamily="18" charset="0"/>
              </a:rPr>
              <a:t>мессенджерами</a:t>
            </a:r>
            <a:r>
              <a:rPr lang="ru-RU" sz="1800" b="1" dirty="0">
                <a:latin typeface="Times New Roman" pitchFamily="18" charset="0"/>
                <a:cs typeface="Times New Roman" pitchFamily="18" charset="0"/>
              </a:rPr>
              <a:t> правильно.</a:t>
            </a:r>
            <a:br>
              <a:rPr lang="ru-RU" sz="1800" b="1" dirty="0">
                <a:latin typeface="Times New Roman" pitchFamily="18" charset="0"/>
                <a:cs typeface="Times New Roman" pitchFamily="18" charset="0"/>
              </a:rPr>
            </a:br>
            <a:r>
              <a:rPr lang="ru-RU" sz="1800" b="1" dirty="0">
                <a:solidFill>
                  <a:srgbClr val="FF0000"/>
                </a:solidFill>
                <a:latin typeface="Times New Roman" pitchFamily="18" charset="0"/>
                <a:cs typeface="Times New Roman" pitchFamily="18" charset="0"/>
              </a:rPr>
              <a:t>Плюсы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Мессенджеры</a:t>
            </a:r>
            <a:r>
              <a:rPr lang="ru-RU" sz="1800" b="1" dirty="0">
                <a:latin typeface="Times New Roman" pitchFamily="18" charset="0"/>
                <a:cs typeface="Times New Roman" pitchFamily="18" charset="0"/>
              </a:rPr>
              <a:t> позволяют быстро обмениваться информацией, передавать текстовые сообщения, звуковые сигналы, изображения, видео. С их помощью можно отправить фото с фрагментами занятия родителям. Это особенно актуально в период адаптации ребенка к детскому саду. Используйте </a:t>
            </a:r>
            <a:r>
              <a:rPr lang="ru-RU" sz="1800" b="1" dirty="0" err="1">
                <a:latin typeface="Times New Roman" pitchFamily="18" charset="0"/>
                <a:cs typeface="Times New Roman" pitchFamily="18" charset="0"/>
              </a:rPr>
              <a:t>мессенджеры</a:t>
            </a:r>
            <a:r>
              <a:rPr lang="ru-RU" sz="1800" b="1" dirty="0">
                <a:latin typeface="Times New Roman" pitchFamily="18" charset="0"/>
                <a:cs typeface="Times New Roman" pitchFamily="18" charset="0"/>
              </a:rPr>
              <a:t> для личной переписки и отдельно создайте чат группы. Это позволит общаться со всеми родителями группы и обеспечить приватность для решения личных обращений.</a:t>
            </a:r>
          </a:p>
          <a:p>
            <a:pPr algn="just"/>
            <a:r>
              <a:rPr lang="ru-RU" sz="1800" b="1" dirty="0">
                <a:solidFill>
                  <a:srgbClr val="0070C0"/>
                </a:solidFill>
                <a:latin typeface="Times New Roman" pitchFamily="18" charset="0"/>
                <a:cs typeface="Times New Roman" pitchFamily="18" charset="0"/>
              </a:rPr>
              <a:t>Минусы. </a:t>
            </a:r>
            <a:r>
              <a:rPr lang="ru-RU" sz="1800" b="1" dirty="0">
                <a:latin typeface="Times New Roman" pitchFamily="18" charset="0"/>
                <a:cs typeface="Times New Roman" pitchFamily="18" charset="0"/>
              </a:rPr>
              <a:t>В чат группы родители могут писать ночью и рано утром, сообщать, что их ребенок не придет в детский сад, скидывать картинки с пожеланиями хорошего дня, новости из интернета, советовать магазины с игрушками и детской одеждой. Чтобы этого не происходило, оговорите с ними правила общения в чате.</a:t>
            </a:r>
          </a:p>
          <a:p>
            <a:endParaRPr lang="ru-RU" dirty="0"/>
          </a:p>
        </p:txBody>
      </p:sp>
    </p:spTree>
    <p:extLst>
      <p:ext uri="{BB962C8B-B14F-4D97-AF65-F5344CB8AC3E}">
        <p14:creationId xmlns:p14="http://schemas.microsoft.com/office/powerpoint/2010/main" val="323765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AutoShape 2" descr="Ватсап,рассылки польза и вре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25" y="1520789"/>
            <a:ext cx="29523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111\Downloads\Screenshot_20210318_211734_com.whatsa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908" y="260648"/>
            <a:ext cx="2880320" cy="6240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023"/>
          <p:cNvPicPr>
            <a:picLocks noChangeAspect="1" noChangeArrowheads="1"/>
          </p:cNvPicPr>
          <p:nvPr/>
        </p:nvPicPr>
        <p:blipFill>
          <a:blip r:embed="rId2"/>
          <a:srcRect/>
          <a:stretch>
            <a:fillRect/>
          </a:stretch>
        </p:blipFill>
        <p:spPr bwMode="auto">
          <a:xfrm>
            <a:off x="323850" y="242888"/>
            <a:ext cx="8496300" cy="6372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179388" y="1127125"/>
            <a:ext cx="8569325" cy="2227263"/>
          </a:xfrm>
          <a:prstGeom prst="rect">
            <a:avLst/>
          </a:prstGeom>
          <a:noFill/>
          <a:ln w="9525">
            <a:noFill/>
            <a:miter lim="800000"/>
            <a:headEnd/>
            <a:tailEnd/>
          </a:ln>
        </p:spPr>
        <p:txBody>
          <a:bodyPr anchor="ctr">
            <a:spAutoFit/>
          </a:bodyPr>
          <a:lstStyle/>
          <a:p>
            <a:pPr algn="ctr"/>
            <a:r>
              <a:rPr lang="ru-RU" sz="3200" i="1" dirty="0">
                <a:solidFill>
                  <a:srgbClr val="CC0099"/>
                </a:solidFill>
                <a:latin typeface="AR BERKLEY" pitchFamily="2" charset="0"/>
              </a:rPr>
              <a:t>Цель дистанционного обучения</a:t>
            </a:r>
            <a:r>
              <a:rPr lang="ru-RU" sz="3200" b="0" i="1" dirty="0">
                <a:latin typeface="AR BERKLEY" pitchFamily="2" charset="0"/>
              </a:rPr>
              <a:t> </a:t>
            </a:r>
          </a:p>
          <a:p>
            <a:pPr algn="ctr"/>
            <a:r>
              <a:rPr lang="ru-RU" sz="3600" b="0" dirty="0">
                <a:solidFill>
                  <a:schemeClr val="accent2"/>
                </a:solidFill>
              </a:rPr>
              <a:t>получение качественного дошкольного образования в период самоизоляции и прочих вынужденных мер.</a:t>
            </a:r>
            <a:r>
              <a:rPr lang="ru-RU" dirty="0">
                <a:solidFill>
                  <a:schemeClr val="accent2"/>
                </a:solidFill>
              </a:rPr>
              <a:t> </a:t>
            </a:r>
          </a:p>
        </p:txBody>
      </p:sp>
      <p:pic>
        <p:nvPicPr>
          <p:cNvPr id="14338" name="Picture 4" descr="мальчик-и-мать-сидя-с-ноутбуком-134755659"/>
          <p:cNvPicPr>
            <a:picLocks noChangeAspect="1" noChangeArrowheads="1"/>
          </p:cNvPicPr>
          <p:nvPr/>
        </p:nvPicPr>
        <p:blipFill>
          <a:blip r:embed="rId2"/>
          <a:srcRect/>
          <a:stretch>
            <a:fillRect/>
          </a:stretch>
        </p:blipFill>
        <p:spPr bwMode="auto">
          <a:xfrm>
            <a:off x="2555875" y="3573463"/>
            <a:ext cx="3806825" cy="3046412"/>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755650" y="549275"/>
            <a:ext cx="7807325" cy="3013075"/>
          </a:xfrm>
          <a:prstGeom prst="rect">
            <a:avLst/>
          </a:prstGeom>
          <a:noFill/>
          <a:ln w="9525">
            <a:noFill/>
            <a:miter lim="800000"/>
            <a:headEnd/>
            <a:tailEnd/>
          </a:ln>
        </p:spPr>
        <p:txBody>
          <a:bodyPr anchor="ctr">
            <a:spAutoFit/>
          </a:bodyPr>
          <a:lstStyle/>
          <a:p>
            <a:r>
              <a:rPr lang="ru-RU">
                <a:solidFill>
                  <a:srgbClr val="CC0099"/>
                </a:solidFill>
                <a:latin typeface="Arial Black" pitchFamily="34" charset="0"/>
              </a:rPr>
              <a:t>Задачи:</a:t>
            </a:r>
            <a:r>
              <a:rPr lang="ru-RU" b="0"/>
              <a:t> </a:t>
            </a:r>
          </a:p>
          <a:p>
            <a:r>
              <a:rPr lang="ru-RU" b="0">
                <a:solidFill>
                  <a:schemeClr val="accent2"/>
                </a:solidFill>
              </a:rPr>
              <a:t>• Создать благоприятные условия для развития </a:t>
            </a:r>
          </a:p>
          <a:p>
            <a:r>
              <a:rPr lang="ru-RU" b="0">
                <a:solidFill>
                  <a:schemeClr val="accent2"/>
                </a:solidFill>
              </a:rPr>
              <a:t>детей с учетом их возрастных и индивидуальных особенностей; </a:t>
            </a:r>
          </a:p>
          <a:p>
            <a:r>
              <a:rPr lang="ru-RU" b="0">
                <a:solidFill>
                  <a:schemeClr val="accent2"/>
                </a:solidFill>
              </a:rPr>
              <a:t>• Обеспечить психолого-педагогическую поддержку семьи и повышения компетентности </a:t>
            </a:r>
          </a:p>
          <a:p>
            <a:r>
              <a:rPr lang="ru-RU" b="0">
                <a:solidFill>
                  <a:schemeClr val="accent2"/>
                </a:solidFill>
              </a:rPr>
              <a:t>родителей в вопросах развития и образования, охраны и укрепления здоровья детей.</a:t>
            </a:r>
            <a:r>
              <a:rPr lang="ru-RU">
                <a:solidFill>
                  <a:schemeClr val="accent2"/>
                </a:solidFill>
              </a:rPr>
              <a:t> </a:t>
            </a:r>
          </a:p>
        </p:txBody>
      </p:sp>
      <p:pic>
        <p:nvPicPr>
          <p:cNvPr id="15362" name="Picture 4" descr="2017-08-01_468_2"/>
          <p:cNvPicPr>
            <a:picLocks noChangeAspect="1" noChangeArrowheads="1"/>
          </p:cNvPicPr>
          <p:nvPr/>
        </p:nvPicPr>
        <p:blipFill>
          <a:blip r:embed="rId2"/>
          <a:srcRect/>
          <a:stretch>
            <a:fillRect/>
          </a:stretch>
        </p:blipFill>
        <p:spPr bwMode="auto">
          <a:xfrm>
            <a:off x="5795963" y="4149725"/>
            <a:ext cx="3089275" cy="2501900"/>
          </a:xfrm>
          <a:prstGeom prst="rect">
            <a:avLst/>
          </a:prstGeom>
          <a:noFill/>
          <a:ln w="9525">
            <a:noFill/>
            <a:miter lim="800000"/>
            <a:headEnd/>
            <a:tailEnd/>
          </a:ln>
        </p:spPr>
      </p:pic>
    </p:spTree>
  </p:cSld>
  <p:clrMapOvr>
    <a:masterClrMapping/>
  </p:clrMapOvr>
  <p:transition advClick="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80920" cy="1077218"/>
          </a:xfrm>
          <a:prstGeom prst="rect">
            <a:avLst/>
          </a:prstGeom>
        </p:spPr>
        <p:txBody>
          <a:bodyPr wrap="square">
            <a:spAutoFit/>
          </a:bodyPr>
          <a:lstStyle/>
          <a:p>
            <a:pPr algn="ctr"/>
            <a:r>
              <a:rPr lang="ru-RU" sz="3200" dirty="0">
                <a:solidFill>
                  <a:srgbClr val="CC0099"/>
                </a:solidFill>
                <a:cs typeface="Times New Roman" pitchFamily="18" charset="0"/>
              </a:rPr>
              <a:t>Восемь преимуществ виртуального общения с родителями</a:t>
            </a:r>
            <a:endParaRPr lang="ru-RU" sz="3200" dirty="0">
              <a:solidFill>
                <a:srgbClr val="CC0099"/>
              </a:solidFill>
            </a:endParaRPr>
          </a:p>
        </p:txBody>
      </p:sp>
      <p:sp>
        <p:nvSpPr>
          <p:cNvPr id="3" name="Прямоугольник 2"/>
          <p:cNvSpPr/>
          <p:nvPr/>
        </p:nvSpPr>
        <p:spPr>
          <a:xfrm>
            <a:off x="247064" y="1700808"/>
            <a:ext cx="8640960" cy="4093428"/>
          </a:xfrm>
          <a:prstGeom prst="rect">
            <a:avLst/>
          </a:prstGeom>
        </p:spPr>
        <p:txBody>
          <a:bodyPr wrap="square">
            <a:spAutoFit/>
          </a:bodyPr>
          <a:lstStyle/>
          <a:p>
            <a:pPr marL="285750" indent="-285750" algn="just">
              <a:buFont typeface="Wingdings" pitchFamily="2" charset="2"/>
              <a:buChar char="q"/>
            </a:pPr>
            <a:r>
              <a:rPr lang="ru-RU" sz="2000" dirty="0">
                <a:cs typeface="Times New Roman" pitchFamily="18" charset="0"/>
              </a:rPr>
              <a:t>Повышает активность и включенность родителей    в образовательную деятельность ДОО.</a:t>
            </a:r>
          </a:p>
          <a:p>
            <a:pPr marL="285750" indent="-285750" algn="just">
              <a:buFont typeface="Wingdings" pitchFamily="2" charset="2"/>
              <a:buChar char="q"/>
            </a:pPr>
            <a:r>
              <a:rPr lang="ru-RU" sz="2000" dirty="0">
                <a:cs typeface="Times New Roman" pitchFamily="18" charset="0"/>
              </a:rPr>
              <a:t>Экономит время на информирование родителей.</a:t>
            </a:r>
          </a:p>
          <a:p>
            <a:pPr marL="285750" indent="-285750" algn="just">
              <a:buFont typeface="Wingdings" pitchFamily="2" charset="2"/>
              <a:buChar char="q"/>
            </a:pPr>
            <a:r>
              <a:rPr lang="ru-RU" sz="2000" dirty="0">
                <a:cs typeface="Times New Roman" pitchFamily="18" charset="0"/>
              </a:rPr>
              <a:t> Позволяет быстро получать обратную связь.</a:t>
            </a:r>
          </a:p>
          <a:p>
            <a:pPr marL="285750" indent="-285750" algn="just">
              <a:buFont typeface="Wingdings" pitchFamily="2" charset="2"/>
              <a:buChar char="q"/>
            </a:pPr>
            <a:r>
              <a:rPr lang="ru-RU" sz="2000" dirty="0">
                <a:cs typeface="Times New Roman" pitchFamily="18" charset="0"/>
              </a:rPr>
              <a:t>Обеспечивает общение в режиме реального времени и допускает  отложенные ответы (</a:t>
            </a:r>
            <a:r>
              <a:rPr lang="ru-RU" sz="2000" dirty="0" err="1">
                <a:cs typeface="Times New Roman" pitchFamily="18" charset="0"/>
              </a:rPr>
              <a:t>мессенджеры</a:t>
            </a:r>
            <a:r>
              <a:rPr lang="ru-RU" sz="2000" dirty="0">
                <a:cs typeface="Times New Roman" pitchFamily="18" charset="0"/>
              </a:rPr>
              <a:t>, группа в социальной сети).</a:t>
            </a:r>
          </a:p>
          <a:p>
            <a:pPr marL="285750" indent="-285750" algn="just">
              <a:buFont typeface="Wingdings" pitchFamily="2" charset="2"/>
              <a:buChar char="q"/>
            </a:pPr>
            <a:r>
              <a:rPr lang="ru-RU" sz="2000" dirty="0">
                <a:cs typeface="Times New Roman" pitchFamily="18" charset="0"/>
              </a:rPr>
              <a:t> Дает возможность сочетать индивидуальную и групповую формы взаимодействия.</a:t>
            </a:r>
          </a:p>
          <a:p>
            <a:pPr marL="285750" indent="-285750" algn="just">
              <a:buFont typeface="Wingdings" pitchFamily="2" charset="2"/>
              <a:buChar char="q"/>
            </a:pPr>
            <a:r>
              <a:rPr lang="ru-RU" sz="2000" dirty="0">
                <a:cs typeface="Times New Roman" pitchFamily="18" charset="0"/>
              </a:rPr>
              <a:t>Создает условия для диалога с педагогами и родителями других  детей (</a:t>
            </a:r>
            <a:r>
              <a:rPr lang="ru-RU" sz="2000" dirty="0" err="1">
                <a:cs typeface="Times New Roman" pitchFamily="18" charset="0"/>
              </a:rPr>
              <a:t>чаты,блоги</a:t>
            </a:r>
            <a:r>
              <a:rPr lang="ru-RU" sz="2000" dirty="0">
                <a:cs typeface="Times New Roman" pitchFamily="18" charset="0"/>
              </a:rPr>
              <a:t>).</a:t>
            </a:r>
          </a:p>
          <a:p>
            <a:pPr marL="285750" indent="-285750" algn="just">
              <a:buFont typeface="Wingdings" pitchFamily="2" charset="2"/>
              <a:buChar char="q"/>
            </a:pPr>
            <a:r>
              <a:rPr lang="ru-RU" sz="2000" dirty="0">
                <a:cs typeface="Times New Roman" pitchFamily="18" charset="0"/>
              </a:rPr>
              <a:t>Позволяет продемонстрировать текстовые, видео-  и фотоматериалы.</a:t>
            </a:r>
          </a:p>
          <a:p>
            <a:pPr marL="285750" indent="-285750" algn="just">
              <a:buFont typeface="Wingdings" pitchFamily="2" charset="2"/>
              <a:buChar char="q"/>
            </a:pPr>
            <a:r>
              <a:rPr lang="ru-RU" sz="2000" dirty="0">
                <a:cs typeface="Times New Roman" pitchFamily="18" charset="0"/>
              </a:rPr>
              <a:t>Обеспечивает достаточный уровень приватности для личных  обращений (</a:t>
            </a:r>
            <a:r>
              <a:rPr lang="ru-RU" sz="2000" dirty="0" err="1">
                <a:cs typeface="Times New Roman" pitchFamily="18" charset="0"/>
              </a:rPr>
              <a:t>мессенджеры</a:t>
            </a:r>
            <a:r>
              <a:rPr lang="ru-RU" sz="2000" dirty="0">
                <a:cs typeface="Times New Roman" pitchFamily="18" charset="0"/>
              </a:rPr>
              <a:t>)</a:t>
            </a:r>
          </a:p>
        </p:txBody>
      </p:sp>
    </p:spTree>
    <p:extLst>
      <p:ext uri="{BB962C8B-B14F-4D97-AF65-F5344CB8AC3E}">
        <p14:creationId xmlns:p14="http://schemas.microsoft.com/office/powerpoint/2010/main" val="403073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424936" cy="954107"/>
          </a:xfrm>
          <a:prstGeom prst="rect">
            <a:avLst/>
          </a:prstGeom>
        </p:spPr>
        <p:txBody>
          <a:bodyPr wrap="square">
            <a:spAutoFit/>
          </a:bodyPr>
          <a:lstStyle/>
          <a:p>
            <a:pPr algn="ctr"/>
            <a:r>
              <a:rPr lang="ru-RU" sz="2800" dirty="0">
                <a:solidFill>
                  <a:srgbClr val="CC0099"/>
                </a:solidFill>
                <a:cs typeface="Times New Roman" pitchFamily="18" charset="0"/>
              </a:rPr>
              <a:t>Существует 6 способов виртуального общения </a:t>
            </a:r>
            <a:endParaRPr lang="ru-RU" sz="2800" dirty="0" smtClean="0">
              <a:solidFill>
                <a:srgbClr val="CC0099"/>
              </a:solidFill>
              <a:cs typeface="Times New Roman" pitchFamily="18" charset="0"/>
            </a:endParaRPr>
          </a:p>
          <a:p>
            <a:pPr algn="ctr"/>
            <a:r>
              <a:rPr lang="ru-RU" sz="2800" dirty="0" smtClean="0">
                <a:solidFill>
                  <a:srgbClr val="CC0099"/>
                </a:solidFill>
                <a:cs typeface="Times New Roman" pitchFamily="18" charset="0"/>
              </a:rPr>
              <a:t>с </a:t>
            </a:r>
            <a:r>
              <a:rPr lang="ru-RU" sz="2800" dirty="0">
                <a:solidFill>
                  <a:srgbClr val="CC0099"/>
                </a:solidFill>
                <a:cs typeface="Times New Roman" pitchFamily="18" charset="0"/>
              </a:rPr>
              <a:t>родителями.</a:t>
            </a:r>
            <a:endParaRPr lang="ru-RU" sz="2800" dirty="0">
              <a:solidFill>
                <a:srgbClr val="CC0099"/>
              </a:solidFill>
            </a:endParaRPr>
          </a:p>
        </p:txBody>
      </p:sp>
      <p:sp>
        <p:nvSpPr>
          <p:cNvPr id="3" name="Прямоугольник 2"/>
          <p:cNvSpPr/>
          <p:nvPr/>
        </p:nvSpPr>
        <p:spPr>
          <a:xfrm>
            <a:off x="1043608" y="2132856"/>
            <a:ext cx="4572000" cy="2308324"/>
          </a:xfrm>
          <a:prstGeom prst="rect">
            <a:avLst/>
          </a:prstGeom>
        </p:spPr>
        <p:txBody>
          <a:bodyPr>
            <a:spAutoFit/>
          </a:bodyPr>
          <a:lstStyle/>
          <a:p>
            <a:pPr algn="just"/>
            <a:r>
              <a:rPr lang="ru-RU" dirty="0">
                <a:cs typeface="Times New Roman" pitchFamily="18" charset="0"/>
              </a:rPr>
              <a:t>1.Сайт ДОО</a:t>
            </a:r>
          </a:p>
          <a:p>
            <a:pPr algn="just"/>
            <a:r>
              <a:rPr lang="ru-RU" dirty="0">
                <a:cs typeface="Times New Roman" pitchFamily="18" charset="0"/>
              </a:rPr>
              <a:t>2. Форум на сайте ДОО</a:t>
            </a:r>
          </a:p>
          <a:p>
            <a:pPr algn="just"/>
            <a:r>
              <a:rPr lang="ru-RU" dirty="0">
                <a:cs typeface="Times New Roman" pitchFamily="18" charset="0"/>
              </a:rPr>
              <a:t>3. Блоги и странички педагогов</a:t>
            </a:r>
          </a:p>
          <a:p>
            <a:pPr algn="just"/>
            <a:r>
              <a:rPr lang="ru-RU" dirty="0">
                <a:cs typeface="Times New Roman" pitchFamily="18" charset="0"/>
              </a:rPr>
              <a:t>4. Электронная почта</a:t>
            </a:r>
          </a:p>
          <a:p>
            <a:pPr algn="just"/>
            <a:r>
              <a:rPr lang="ru-RU" dirty="0">
                <a:cs typeface="Times New Roman" pitchFamily="18" charset="0"/>
              </a:rPr>
              <a:t>5. Группа в социальной сети</a:t>
            </a:r>
          </a:p>
          <a:p>
            <a:r>
              <a:rPr lang="ru-RU" dirty="0">
                <a:cs typeface="Times New Roman" pitchFamily="18" charset="0"/>
              </a:rPr>
              <a:t>6. Чат в </a:t>
            </a:r>
            <a:r>
              <a:rPr lang="ru-RU" dirty="0" err="1">
                <a:cs typeface="Times New Roman" pitchFamily="18" charset="0"/>
              </a:rPr>
              <a:t>мессенджерах</a:t>
            </a:r>
            <a:endParaRPr lang="ru-RU" dirty="0">
              <a:cs typeface="Times New Roman" pitchFamily="18" charset="0"/>
            </a:endParaRPr>
          </a:p>
        </p:txBody>
      </p:sp>
    </p:spTree>
    <p:extLst>
      <p:ext uri="{BB962C8B-B14F-4D97-AF65-F5344CB8AC3E}">
        <p14:creationId xmlns:p14="http://schemas.microsoft.com/office/powerpoint/2010/main" val="108542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768084"/>
            <a:ext cx="3521740" cy="1907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55776" y="2780928"/>
            <a:ext cx="4147289" cy="461665"/>
          </a:xfrm>
          <a:prstGeom prst="rect">
            <a:avLst/>
          </a:prstGeom>
        </p:spPr>
        <p:txBody>
          <a:bodyPr wrap="none">
            <a:spAutoFit/>
          </a:bodyPr>
          <a:lstStyle/>
          <a:p>
            <a:r>
              <a:rPr lang="en-US" dirty="0"/>
              <a:t> https:solnishko3.tvoysadik.ru</a:t>
            </a:r>
            <a:endParaRPr lang="ru-RU" dirty="0"/>
          </a:p>
        </p:txBody>
      </p:sp>
      <p:sp>
        <p:nvSpPr>
          <p:cNvPr id="3" name="Прямоугольник 2"/>
          <p:cNvSpPr/>
          <p:nvPr/>
        </p:nvSpPr>
        <p:spPr>
          <a:xfrm>
            <a:off x="3131840" y="332656"/>
            <a:ext cx="3348994" cy="461665"/>
          </a:xfrm>
          <a:prstGeom prst="rect">
            <a:avLst/>
          </a:prstGeom>
        </p:spPr>
        <p:txBody>
          <a:bodyPr wrap="none">
            <a:spAutoFit/>
          </a:bodyPr>
          <a:lstStyle/>
          <a:p>
            <a:r>
              <a:rPr lang="ru-RU" dirty="0">
                <a:solidFill>
                  <a:srgbClr val="CC0099"/>
                </a:solidFill>
                <a:cs typeface="Times New Roman" pitchFamily="18" charset="0"/>
              </a:rPr>
              <a:t>Способ №1. Сайт ДОО</a:t>
            </a:r>
            <a:endParaRPr lang="ru-RU" dirty="0">
              <a:solidFill>
                <a:srgbClr val="CC0099"/>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64" y="794981"/>
            <a:ext cx="4331810" cy="1697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5494" y="3501008"/>
            <a:ext cx="8640960" cy="3170099"/>
          </a:xfrm>
          <a:prstGeom prst="rect">
            <a:avLst/>
          </a:prstGeom>
        </p:spPr>
        <p:txBody>
          <a:bodyPr wrap="square">
            <a:spAutoFit/>
          </a:bodyPr>
          <a:lstStyle/>
          <a:p>
            <a:pPr algn="just"/>
            <a:r>
              <a:rPr lang="ru-RU" sz="2800" dirty="0">
                <a:solidFill>
                  <a:srgbClr val="FF0000"/>
                </a:solidFill>
                <a:cs typeface="Times New Roman" pitchFamily="18" charset="0"/>
              </a:rPr>
              <a:t>Плюсы</a:t>
            </a:r>
            <a:r>
              <a:rPr lang="ru-RU" sz="2800" dirty="0">
                <a:cs typeface="Times New Roman" pitchFamily="18" charset="0"/>
              </a:rPr>
              <a:t>. </a:t>
            </a:r>
            <a:r>
              <a:rPr lang="ru-RU" dirty="0">
                <a:cs typeface="Times New Roman" pitchFamily="18" charset="0"/>
              </a:rPr>
              <a:t>На сайте можно размещать большой объем полезной информации для родителей: текстовые и мультимедийные материалы о воспитании детей, образовательной политике ДОО, ресурсном обеспечении, результатах обучения. Кроме того, на сайте могут представлять свой опыт не только педагоги, но и родители.</a:t>
            </a:r>
          </a:p>
          <a:p>
            <a:pPr algn="just"/>
            <a:r>
              <a:rPr lang="ru-RU" sz="2800" dirty="0">
                <a:solidFill>
                  <a:srgbClr val="0070C0"/>
                </a:solidFill>
                <a:cs typeface="Times New Roman" pitchFamily="18" charset="0"/>
              </a:rPr>
              <a:t>Минусы</a:t>
            </a:r>
            <a:r>
              <a:rPr lang="ru-RU" sz="2800" dirty="0">
                <a:cs typeface="Times New Roman" pitchFamily="18" charset="0"/>
              </a:rPr>
              <a:t>. </a:t>
            </a:r>
            <a:r>
              <a:rPr lang="ru-RU" dirty="0">
                <a:cs typeface="Times New Roman" pitchFamily="18" charset="0"/>
              </a:rPr>
              <a:t>Сайт обеспечивает в основном одностороннюю связь. Сайт не предполагает мгновенного ответа.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12" y="476672"/>
            <a:ext cx="4946461" cy="2679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429000"/>
            <a:ext cx="5600622" cy="3150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6444208" cy="1077218"/>
          </a:xfrm>
          <a:prstGeom prst="rect">
            <a:avLst/>
          </a:prstGeom>
        </p:spPr>
        <p:txBody>
          <a:bodyPr wrap="square">
            <a:spAutoFit/>
          </a:bodyPr>
          <a:lstStyle/>
          <a:p>
            <a:pPr algn="ctr"/>
            <a:r>
              <a:rPr lang="ru-RU" sz="3200" dirty="0">
                <a:solidFill>
                  <a:srgbClr val="CC0099"/>
                </a:solidFill>
                <a:cs typeface="Times New Roman" pitchFamily="18" charset="0"/>
              </a:rPr>
              <a:t>Рекомендации для родителей</a:t>
            </a:r>
            <a:br>
              <a:rPr lang="ru-RU" sz="3200" dirty="0">
                <a:solidFill>
                  <a:srgbClr val="CC0099"/>
                </a:solidFill>
                <a:cs typeface="Times New Roman" pitchFamily="18" charset="0"/>
              </a:rPr>
            </a:br>
            <a:r>
              <a:rPr lang="ru-RU" sz="3200" dirty="0">
                <a:solidFill>
                  <a:srgbClr val="CC0099"/>
                </a:solidFill>
                <a:cs typeface="Times New Roman" pitchFamily="18" charset="0"/>
              </a:rPr>
              <a:t>(консультации</a:t>
            </a:r>
            <a:r>
              <a:rPr lang="ru-RU" sz="3200" dirty="0" smtClean="0">
                <a:solidFill>
                  <a:srgbClr val="CC0099"/>
                </a:solidFill>
                <a:cs typeface="Times New Roman" pitchFamily="18" charset="0"/>
              </a:rPr>
              <a:t>, памятки</a:t>
            </a:r>
            <a:r>
              <a:rPr lang="ru-RU" sz="3200" dirty="0">
                <a:solidFill>
                  <a:srgbClr val="CC0099"/>
                </a:solidFill>
                <a:cs typeface="Times New Roman" pitchFamily="18" charset="0"/>
              </a:rPr>
              <a:t>)</a:t>
            </a:r>
            <a:endParaRPr lang="ru-RU" sz="3200" dirty="0">
              <a:solidFill>
                <a:srgbClr val="CC009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003802" cy="4248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72816"/>
            <a:ext cx="3244293" cy="41735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784516"/>
            <a:ext cx="3237523" cy="43388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9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3120347" cy="46805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947157"/>
            <a:ext cx="3105626" cy="4392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178" y="1013656"/>
            <a:ext cx="2857500" cy="43595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5018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253</Words>
  <Application>Microsoft Office PowerPoint</Application>
  <PresentationFormat>Экран (4:3)</PresentationFormat>
  <Paragraphs>65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Способ № 2.  Форум на сайте ДОО</vt:lpstr>
      <vt:lpstr>Способ № 3.  Блоги и странички педагогов</vt:lpstr>
      <vt:lpstr>Способ № 4.  Электронная почта</vt:lpstr>
      <vt:lpstr>Способ № 5.  Группа в социальной сети</vt:lpstr>
      <vt:lpstr>Презентация PowerPoint</vt:lpstr>
      <vt:lpstr>Способ № 6.  Чат в мессенджерах</vt:lpstr>
      <vt:lpstr>Презентация PowerPoint</vt:lpstr>
      <vt:lpstr>Презентация PowerPoint</vt:lpstr>
    </vt:vector>
  </TitlesOfParts>
  <Company>Света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111</cp:lastModifiedBy>
  <cp:revision>36</cp:revision>
  <dcterms:created xsi:type="dcterms:W3CDTF">2014-02-26T14:30:33Z</dcterms:created>
  <dcterms:modified xsi:type="dcterms:W3CDTF">2021-03-18T18:21:24Z</dcterms:modified>
</cp:coreProperties>
</file>