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56" r:id="rId5"/>
    <p:sldId id="288" r:id="rId6"/>
    <p:sldId id="287" r:id="rId7"/>
    <p:sldId id="261" r:id="rId8"/>
    <p:sldId id="262" r:id="rId9"/>
    <p:sldId id="263" r:id="rId10"/>
    <p:sldId id="265" r:id="rId11"/>
    <p:sldId id="289" r:id="rId12"/>
    <p:sldId id="264" r:id="rId13"/>
    <p:sldId id="290" r:id="rId14"/>
    <p:sldId id="291" r:id="rId15"/>
    <p:sldId id="268" r:id="rId16"/>
    <p:sldId id="272" r:id="rId17"/>
    <p:sldId id="282" r:id="rId18"/>
    <p:sldId id="275" r:id="rId19"/>
  </p:sldIdLst>
  <p:sldSz cx="9144000" cy="6858000" type="screen4x3"/>
  <p:notesSz cx="6858000" cy="9144000"/>
  <p:photoAlbum/>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64" autoAdjust="0"/>
    <p:restoredTop sz="94660"/>
  </p:normalViewPr>
  <p:slideViewPr>
    <p:cSldViewPr>
      <p:cViewPr>
        <p:scale>
          <a:sx n="118" d="100"/>
          <a:sy n="118" d="100"/>
        </p:scale>
        <p:origin x="-1434"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780EBF-639E-4BD4-A838-94F002DDCBF7}" type="doc">
      <dgm:prSet loTypeId="urn:microsoft.com/office/officeart/2005/8/layout/hList7" loCatId="relationship" qsTypeId="urn:microsoft.com/office/officeart/2005/8/quickstyle/simple1" qsCatId="simple" csTypeId="urn:microsoft.com/office/officeart/2005/8/colors/accent1_2" csCatId="accent1" phldr="1"/>
      <dgm:spPr/>
    </dgm:pt>
    <dgm:pt modelId="{369BFD16-106B-4627-938D-7EE7D0FEC5D7}">
      <dgm:prSet phldrT="[Текст]" phldr="1"/>
      <dgm:spPr/>
      <dgm:t>
        <a:bodyPr/>
        <a:lstStyle/>
        <a:p>
          <a:endParaRPr lang="ru-RU"/>
        </a:p>
      </dgm:t>
    </dgm:pt>
    <dgm:pt modelId="{120E6E94-6A07-475B-9197-546ACE4A5190}" type="parTrans" cxnId="{9587693D-70D2-453B-9AD6-7BC957F0FED6}">
      <dgm:prSet/>
      <dgm:spPr/>
      <dgm:t>
        <a:bodyPr/>
        <a:lstStyle/>
        <a:p>
          <a:endParaRPr lang="ru-RU"/>
        </a:p>
      </dgm:t>
    </dgm:pt>
    <dgm:pt modelId="{4A22888A-B179-42C5-89FC-C1B677BF7713}" type="sibTrans" cxnId="{9587693D-70D2-453B-9AD6-7BC957F0FED6}">
      <dgm:prSet/>
      <dgm:spPr/>
      <dgm:t>
        <a:bodyPr/>
        <a:lstStyle/>
        <a:p>
          <a:endParaRPr lang="ru-RU"/>
        </a:p>
      </dgm:t>
    </dgm:pt>
    <dgm:pt modelId="{FC27BD36-3B1D-46A9-ADFF-1179EC83F446}">
      <dgm:prSet phldrT="[Текст]" phldr="1"/>
      <dgm:spPr/>
      <dgm:t>
        <a:bodyPr/>
        <a:lstStyle/>
        <a:p>
          <a:endParaRPr lang="ru-RU"/>
        </a:p>
      </dgm:t>
    </dgm:pt>
    <dgm:pt modelId="{1A0D3AE3-A1A4-4F8F-A201-A9C6A30DDA37}" type="parTrans" cxnId="{CF18F4FC-4228-4320-8C19-1539D6FD51D0}">
      <dgm:prSet/>
      <dgm:spPr/>
      <dgm:t>
        <a:bodyPr/>
        <a:lstStyle/>
        <a:p>
          <a:endParaRPr lang="ru-RU"/>
        </a:p>
      </dgm:t>
    </dgm:pt>
    <dgm:pt modelId="{151BB4C4-3A73-4862-92A5-94E60745648D}" type="sibTrans" cxnId="{CF18F4FC-4228-4320-8C19-1539D6FD51D0}">
      <dgm:prSet/>
      <dgm:spPr/>
      <dgm:t>
        <a:bodyPr/>
        <a:lstStyle/>
        <a:p>
          <a:endParaRPr lang="ru-RU"/>
        </a:p>
      </dgm:t>
    </dgm:pt>
    <dgm:pt modelId="{E6B982E8-C329-464F-9318-7E47B0025515}">
      <dgm:prSet phldrT="[Текст]" phldr="1"/>
      <dgm:spPr/>
      <dgm:t>
        <a:bodyPr/>
        <a:lstStyle/>
        <a:p>
          <a:endParaRPr lang="ru-RU"/>
        </a:p>
      </dgm:t>
    </dgm:pt>
    <dgm:pt modelId="{432BF1F0-2EB1-4315-9AA3-0CA7516FC9D0}" type="parTrans" cxnId="{214C635B-D0E1-4ABB-815C-CC09B17282B5}">
      <dgm:prSet/>
      <dgm:spPr/>
      <dgm:t>
        <a:bodyPr/>
        <a:lstStyle/>
        <a:p>
          <a:endParaRPr lang="ru-RU"/>
        </a:p>
      </dgm:t>
    </dgm:pt>
    <dgm:pt modelId="{71573196-91E5-4BC6-B1D4-5519246F69EE}" type="sibTrans" cxnId="{214C635B-D0E1-4ABB-815C-CC09B17282B5}">
      <dgm:prSet/>
      <dgm:spPr/>
      <dgm:t>
        <a:bodyPr/>
        <a:lstStyle/>
        <a:p>
          <a:endParaRPr lang="ru-RU"/>
        </a:p>
      </dgm:t>
    </dgm:pt>
    <dgm:pt modelId="{5009D36C-D5D0-451F-9CF8-C5E455E6912E}" type="pres">
      <dgm:prSet presAssocID="{A1780EBF-639E-4BD4-A838-94F002DDCBF7}" presName="Name0" presStyleCnt="0">
        <dgm:presLayoutVars>
          <dgm:dir/>
          <dgm:resizeHandles val="exact"/>
        </dgm:presLayoutVars>
      </dgm:prSet>
      <dgm:spPr/>
    </dgm:pt>
    <dgm:pt modelId="{8F3D8B60-D8D5-4A83-A154-17EC9B60DB45}" type="pres">
      <dgm:prSet presAssocID="{A1780EBF-639E-4BD4-A838-94F002DDCBF7}" presName="fgShape" presStyleLbl="fgShp" presStyleIdx="0" presStyleCnt="1"/>
      <dgm:spPr/>
    </dgm:pt>
    <dgm:pt modelId="{11BA67F6-1489-4038-A36D-AEA21A124902}" type="pres">
      <dgm:prSet presAssocID="{A1780EBF-639E-4BD4-A838-94F002DDCBF7}" presName="linComp" presStyleCnt="0"/>
      <dgm:spPr/>
    </dgm:pt>
    <dgm:pt modelId="{F5A14849-75B5-4A10-A7BE-730AA4DD1A7D}" type="pres">
      <dgm:prSet presAssocID="{369BFD16-106B-4627-938D-7EE7D0FEC5D7}" presName="compNode" presStyleCnt="0"/>
      <dgm:spPr/>
    </dgm:pt>
    <dgm:pt modelId="{A8D10D09-14FB-4F93-AC47-BC0FC037038D}" type="pres">
      <dgm:prSet presAssocID="{369BFD16-106B-4627-938D-7EE7D0FEC5D7}" presName="bkgdShape" presStyleLbl="node1" presStyleIdx="0" presStyleCnt="3" custScaleX="106441"/>
      <dgm:spPr/>
      <dgm:t>
        <a:bodyPr/>
        <a:lstStyle/>
        <a:p>
          <a:endParaRPr lang="ru-RU"/>
        </a:p>
      </dgm:t>
    </dgm:pt>
    <dgm:pt modelId="{23B861E5-9CA9-44B9-8515-6E6A37B2F117}" type="pres">
      <dgm:prSet presAssocID="{369BFD16-106B-4627-938D-7EE7D0FEC5D7}" presName="nodeTx" presStyleLbl="node1" presStyleIdx="0" presStyleCnt="3">
        <dgm:presLayoutVars>
          <dgm:bulletEnabled val="1"/>
        </dgm:presLayoutVars>
      </dgm:prSet>
      <dgm:spPr/>
      <dgm:t>
        <a:bodyPr/>
        <a:lstStyle/>
        <a:p>
          <a:endParaRPr lang="ru-RU"/>
        </a:p>
      </dgm:t>
    </dgm:pt>
    <dgm:pt modelId="{E39EDC18-F344-46E4-999F-814F327E627F}" type="pres">
      <dgm:prSet presAssocID="{369BFD16-106B-4627-938D-7EE7D0FEC5D7}" presName="invisiNode" presStyleLbl="node1" presStyleIdx="0" presStyleCnt="3"/>
      <dgm:spPr/>
    </dgm:pt>
    <dgm:pt modelId="{06943EDB-52E9-4D1E-8897-DE981F95DAF1}" type="pres">
      <dgm:prSet presAssocID="{369BFD16-106B-4627-938D-7EE7D0FEC5D7}" presName="imagNode" presStyleLbl="fgImgPlace1" presStyleIdx="0" presStyleCnt="3"/>
      <dgm:spPr/>
    </dgm:pt>
    <dgm:pt modelId="{8C9AFF1B-D61A-4E85-8705-A23C7CE3474C}" type="pres">
      <dgm:prSet presAssocID="{4A22888A-B179-42C5-89FC-C1B677BF7713}" presName="sibTrans" presStyleLbl="sibTrans2D1" presStyleIdx="0" presStyleCnt="0"/>
      <dgm:spPr/>
      <dgm:t>
        <a:bodyPr/>
        <a:lstStyle/>
        <a:p>
          <a:endParaRPr lang="ru-RU"/>
        </a:p>
      </dgm:t>
    </dgm:pt>
    <dgm:pt modelId="{A5967D68-3CBE-46C6-95AD-7A58D6B79A99}" type="pres">
      <dgm:prSet presAssocID="{FC27BD36-3B1D-46A9-ADFF-1179EC83F446}" presName="compNode" presStyleCnt="0"/>
      <dgm:spPr/>
    </dgm:pt>
    <dgm:pt modelId="{E0AEEE1C-5521-4BF3-8F6B-000F1440F9EA}" type="pres">
      <dgm:prSet presAssocID="{FC27BD36-3B1D-46A9-ADFF-1179EC83F446}" presName="bkgdShape" presStyleLbl="node1" presStyleIdx="1" presStyleCnt="3"/>
      <dgm:spPr/>
      <dgm:t>
        <a:bodyPr/>
        <a:lstStyle/>
        <a:p>
          <a:endParaRPr lang="ru-RU"/>
        </a:p>
      </dgm:t>
    </dgm:pt>
    <dgm:pt modelId="{0A848326-1FF9-4515-A4FD-CAD0A1E169BB}" type="pres">
      <dgm:prSet presAssocID="{FC27BD36-3B1D-46A9-ADFF-1179EC83F446}" presName="nodeTx" presStyleLbl="node1" presStyleIdx="1" presStyleCnt="3">
        <dgm:presLayoutVars>
          <dgm:bulletEnabled val="1"/>
        </dgm:presLayoutVars>
      </dgm:prSet>
      <dgm:spPr/>
      <dgm:t>
        <a:bodyPr/>
        <a:lstStyle/>
        <a:p>
          <a:endParaRPr lang="ru-RU"/>
        </a:p>
      </dgm:t>
    </dgm:pt>
    <dgm:pt modelId="{5B76A468-4341-47F6-9669-9E9D682BB744}" type="pres">
      <dgm:prSet presAssocID="{FC27BD36-3B1D-46A9-ADFF-1179EC83F446}" presName="invisiNode" presStyleLbl="node1" presStyleIdx="1" presStyleCnt="3"/>
      <dgm:spPr/>
    </dgm:pt>
    <dgm:pt modelId="{B5ADD442-F94A-43B1-9BE0-80EF8C4B3A83}" type="pres">
      <dgm:prSet presAssocID="{FC27BD36-3B1D-46A9-ADFF-1179EC83F446}" presName="imagNode" presStyleLbl="fgImgPlace1" presStyleIdx="1" presStyleCnt="3"/>
      <dgm:spPr/>
    </dgm:pt>
    <dgm:pt modelId="{18F49AF7-0FB8-44C8-94E9-D5F99FE41F92}" type="pres">
      <dgm:prSet presAssocID="{151BB4C4-3A73-4862-92A5-94E60745648D}" presName="sibTrans" presStyleLbl="sibTrans2D1" presStyleIdx="0" presStyleCnt="0"/>
      <dgm:spPr/>
      <dgm:t>
        <a:bodyPr/>
        <a:lstStyle/>
        <a:p>
          <a:endParaRPr lang="ru-RU"/>
        </a:p>
      </dgm:t>
    </dgm:pt>
    <dgm:pt modelId="{B777B84B-B7E5-441B-92D1-040ED9FDA767}" type="pres">
      <dgm:prSet presAssocID="{E6B982E8-C329-464F-9318-7E47B0025515}" presName="compNode" presStyleCnt="0"/>
      <dgm:spPr/>
    </dgm:pt>
    <dgm:pt modelId="{2D0949AE-C0FF-4FAF-A0ED-ADBB006A2035}" type="pres">
      <dgm:prSet presAssocID="{E6B982E8-C329-464F-9318-7E47B0025515}" presName="bkgdShape" presStyleLbl="node1" presStyleIdx="2" presStyleCnt="3"/>
      <dgm:spPr/>
      <dgm:t>
        <a:bodyPr/>
        <a:lstStyle/>
        <a:p>
          <a:endParaRPr lang="ru-RU"/>
        </a:p>
      </dgm:t>
    </dgm:pt>
    <dgm:pt modelId="{79AFF1FD-4614-4652-836C-0FF80D8B4E85}" type="pres">
      <dgm:prSet presAssocID="{E6B982E8-C329-464F-9318-7E47B0025515}" presName="nodeTx" presStyleLbl="node1" presStyleIdx="2" presStyleCnt="3">
        <dgm:presLayoutVars>
          <dgm:bulletEnabled val="1"/>
        </dgm:presLayoutVars>
      </dgm:prSet>
      <dgm:spPr/>
      <dgm:t>
        <a:bodyPr/>
        <a:lstStyle/>
        <a:p>
          <a:endParaRPr lang="ru-RU"/>
        </a:p>
      </dgm:t>
    </dgm:pt>
    <dgm:pt modelId="{4341799B-B15B-4F5F-AA9B-E8045FD23A06}" type="pres">
      <dgm:prSet presAssocID="{E6B982E8-C329-464F-9318-7E47B0025515}" presName="invisiNode" presStyleLbl="node1" presStyleIdx="2" presStyleCnt="3"/>
      <dgm:spPr/>
    </dgm:pt>
    <dgm:pt modelId="{BD0675FF-6EDD-4E0B-B752-2C75291EBD13}" type="pres">
      <dgm:prSet presAssocID="{E6B982E8-C329-464F-9318-7E47B0025515}" presName="imagNode" presStyleLbl="fgImgPlace1" presStyleIdx="2" presStyleCnt="3"/>
      <dgm:spPr/>
    </dgm:pt>
  </dgm:ptLst>
  <dgm:cxnLst>
    <dgm:cxn modelId="{FACDF706-65AF-47CA-AD53-29675A5D0420}" type="presOf" srcId="{FC27BD36-3B1D-46A9-ADFF-1179EC83F446}" destId="{0A848326-1FF9-4515-A4FD-CAD0A1E169BB}" srcOrd="1" destOrd="0" presId="urn:microsoft.com/office/officeart/2005/8/layout/hList7"/>
    <dgm:cxn modelId="{CF18F4FC-4228-4320-8C19-1539D6FD51D0}" srcId="{A1780EBF-639E-4BD4-A838-94F002DDCBF7}" destId="{FC27BD36-3B1D-46A9-ADFF-1179EC83F446}" srcOrd="1" destOrd="0" parTransId="{1A0D3AE3-A1A4-4F8F-A201-A9C6A30DDA37}" sibTransId="{151BB4C4-3A73-4862-92A5-94E60745648D}"/>
    <dgm:cxn modelId="{BEFCCD1D-6C88-4914-9FBE-279E8807FA56}" type="presOf" srcId="{E6B982E8-C329-464F-9318-7E47B0025515}" destId="{2D0949AE-C0FF-4FAF-A0ED-ADBB006A2035}" srcOrd="0" destOrd="0" presId="urn:microsoft.com/office/officeart/2005/8/layout/hList7"/>
    <dgm:cxn modelId="{CCB77F2E-DEB6-4D2D-90D3-73423DCDA54F}" type="presOf" srcId="{A1780EBF-639E-4BD4-A838-94F002DDCBF7}" destId="{5009D36C-D5D0-451F-9CF8-C5E455E6912E}" srcOrd="0" destOrd="0" presId="urn:microsoft.com/office/officeart/2005/8/layout/hList7"/>
    <dgm:cxn modelId="{BFB4C890-8002-469B-B608-E9E77DBD02E9}" type="presOf" srcId="{369BFD16-106B-4627-938D-7EE7D0FEC5D7}" destId="{A8D10D09-14FB-4F93-AC47-BC0FC037038D}" srcOrd="0" destOrd="0" presId="urn:microsoft.com/office/officeart/2005/8/layout/hList7"/>
    <dgm:cxn modelId="{7D30D0CD-8DB7-4F06-87FB-3911907B81EF}" type="presOf" srcId="{369BFD16-106B-4627-938D-7EE7D0FEC5D7}" destId="{23B861E5-9CA9-44B9-8515-6E6A37B2F117}" srcOrd="1" destOrd="0" presId="urn:microsoft.com/office/officeart/2005/8/layout/hList7"/>
    <dgm:cxn modelId="{9587693D-70D2-453B-9AD6-7BC957F0FED6}" srcId="{A1780EBF-639E-4BD4-A838-94F002DDCBF7}" destId="{369BFD16-106B-4627-938D-7EE7D0FEC5D7}" srcOrd="0" destOrd="0" parTransId="{120E6E94-6A07-475B-9197-546ACE4A5190}" sibTransId="{4A22888A-B179-42C5-89FC-C1B677BF7713}"/>
    <dgm:cxn modelId="{214C635B-D0E1-4ABB-815C-CC09B17282B5}" srcId="{A1780EBF-639E-4BD4-A838-94F002DDCBF7}" destId="{E6B982E8-C329-464F-9318-7E47B0025515}" srcOrd="2" destOrd="0" parTransId="{432BF1F0-2EB1-4315-9AA3-0CA7516FC9D0}" sibTransId="{71573196-91E5-4BC6-B1D4-5519246F69EE}"/>
    <dgm:cxn modelId="{C69B45DB-034A-48E7-B0DE-89DACFA1F5F2}" type="presOf" srcId="{E6B982E8-C329-464F-9318-7E47B0025515}" destId="{79AFF1FD-4614-4652-836C-0FF80D8B4E85}" srcOrd="1" destOrd="0" presId="urn:microsoft.com/office/officeart/2005/8/layout/hList7"/>
    <dgm:cxn modelId="{392B102A-107C-471E-B10F-5CE5E411B9AD}" type="presOf" srcId="{4A22888A-B179-42C5-89FC-C1B677BF7713}" destId="{8C9AFF1B-D61A-4E85-8705-A23C7CE3474C}" srcOrd="0" destOrd="0" presId="urn:microsoft.com/office/officeart/2005/8/layout/hList7"/>
    <dgm:cxn modelId="{DC560523-0F94-47C4-B111-272DC8B757BF}" type="presOf" srcId="{151BB4C4-3A73-4862-92A5-94E60745648D}" destId="{18F49AF7-0FB8-44C8-94E9-D5F99FE41F92}" srcOrd="0" destOrd="0" presId="urn:microsoft.com/office/officeart/2005/8/layout/hList7"/>
    <dgm:cxn modelId="{E1A2380B-BFF1-40CE-8DE4-EA1326921FC9}" type="presOf" srcId="{FC27BD36-3B1D-46A9-ADFF-1179EC83F446}" destId="{E0AEEE1C-5521-4BF3-8F6B-000F1440F9EA}" srcOrd="0" destOrd="0" presId="urn:microsoft.com/office/officeart/2005/8/layout/hList7"/>
    <dgm:cxn modelId="{D3D2FA64-F93A-47BC-8549-C142128BFB0E}" type="presParOf" srcId="{5009D36C-D5D0-451F-9CF8-C5E455E6912E}" destId="{8F3D8B60-D8D5-4A83-A154-17EC9B60DB45}" srcOrd="0" destOrd="0" presId="urn:microsoft.com/office/officeart/2005/8/layout/hList7"/>
    <dgm:cxn modelId="{6C8A8080-1F1A-4540-B4D3-B9DC440977B7}" type="presParOf" srcId="{5009D36C-D5D0-451F-9CF8-C5E455E6912E}" destId="{11BA67F6-1489-4038-A36D-AEA21A124902}" srcOrd="1" destOrd="0" presId="urn:microsoft.com/office/officeart/2005/8/layout/hList7"/>
    <dgm:cxn modelId="{99292351-3DBD-4CDB-9DD0-EE39E350CB11}" type="presParOf" srcId="{11BA67F6-1489-4038-A36D-AEA21A124902}" destId="{F5A14849-75B5-4A10-A7BE-730AA4DD1A7D}" srcOrd="0" destOrd="0" presId="urn:microsoft.com/office/officeart/2005/8/layout/hList7"/>
    <dgm:cxn modelId="{1A492372-D0B2-4B7F-A1A4-4DE16D4AB2E0}" type="presParOf" srcId="{F5A14849-75B5-4A10-A7BE-730AA4DD1A7D}" destId="{A8D10D09-14FB-4F93-AC47-BC0FC037038D}" srcOrd="0" destOrd="0" presId="urn:microsoft.com/office/officeart/2005/8/layout/hList7"/>
    <dgm:cxn modelId="{F2316FF3-9299-48AE-974B-8F8EF1CACFE9}" type="presParOf" srcId="{F5A14849-75B5-4A10-A7BE-730AA4DD1A7D}" destId="{23B861E5-9CA9-44B9-8515-6E6A37B2F117}" srcOrd="1" destOrd="0" presId="urn:microsoft.com/office/officeart/2005/8/layout/hList7"/>
    <dgm:cxn modelId="{1FAB705B-A7B4-4D6A-B435-CEA2E2A56E74}" type="presParOf" srcId="{F5A14849-75B5-4A10-A7BE-730AA4DD1A7D}" destId="{E39EDC18-F344-46E4-999F-814F327E627F}" srcOrd="2" destOrd="0" presId="urn:microsoft.com/office/officeart/2005/8/layout/hList7"/>
    <dgm:cxn modelId="{617F450E-BD80-460D-99F5-0AAC1C6436F0}" type="presParOf" srcId="{F5A14849-75B5-4A10-A7BE-730AA4DD1A7D}" destId="{06943EDB-52E9-4D1E-8897-DE981F95DAF1}" srcOrd="3" destOrd="0" presId="urn:microsoft.com/office/officeart/2005/8/layout/hList7"/>
    <dgm:cxn modelId="{2FBED27E-1CBC-4B2A-BCCB-439C730618D0}" type="presParOf" srcId="{11BA67F6-1489-4038-A36D-AEA21A124902}" destId="{8C9AFF1B-D61A-4E85-8705-A23C7CE3474C}" srcOrd="1" destOrd="0" presId="urn:microsoft.com/office/officeart/2005/8/layout/hList7"/>
    <dgm:cxn modelId="{7120673B-EB86-42D2-BBC1-12E100594AB4}" type="presParOf" srcId="{11BA67F6-1489-4038-A36D-AEA21A124902}" destId="{A5967D68-3CBE-46C6-95AD-7A58D6B79A99}" srcOrd="2" destOrd="0" presId="urn:microsoft.com/office/officeart/2005/8/layout/hList7"/>
    <dgm:cxn modelId="{B4C9A3D6-4DC9-4C84-98A2-5A5F3A55BB52}" type="presParOf" srcId="{A5967D68-3CBE-46C6-95AD-7A58D6B79A99}" destId="{E0AEEE1C-5521-4BF3-8F6B-000F1440F9EA}" srcOrd="0" destOrd="0" presId="urn:microsoft.com/office/officeart/2005/8/layout/hList7"/>
    <dgm:cxn modelId="{454151F9-F25E-4C5B-B107-12BADD89A073}" type="presParOf" srcId="{A5967D68-3CBE-46C6-95AD-7A58D6B79A99}" destId="{0A848326-1FF9-4515-A4FD-CAD0A1E169BB}" srcOrd="1" destOrd="0" presId="urn:microsoft.com/office/officeart/2005/8/layout/hList7"/>
    <dgm:cxn modelId="{D48FA263-56C7-4660-9E44-7A3B930AF081}" type="presParOf" srcId="{A5967D68-3CBE-46C6-95AD-7A58D6B79A99}" destId="{5B76A468-4341-47F6-9669-9E9D682BB744}" srcOrd="2" destOrd="0" presId="urn:microsoft.com/office/officeart/2005/8/layout/hList7"/>
    <dgm:cxn modelId="{DE807C76-05C8-4B05-B899-CD2A341FD808}" type="presParOf" srcId="{A5967D68-3CBE-46C6-95AD-7A58D6B79A99}" destId="{B5ADD442-F94A-43B1-9BE0-80EF8C4B3A83}" srcOrd="3" destOrd="0" presId="urn:microsoft.com/office/officeart/2005/8/layout/hList7"/>
    <dgm:cxn modelId="{6173999C-24FB-455D-BB95-61441D535A4E}" type="presParOf" srcId="{11BA67F6-1489-4038-A36D-AEA21A124902}" destId="{18F49AF7-0FB8-44C8-94E9-D5F99FE41F92}" srcOrd="3" destOrd="0" presId="urn:microsoft.com/office/officeart/2005/8/layout/hList7"/>
    <dgm:cxn modelId="{69498CA3-9516-42C8-84C5-7AF08543DB99}" type="presParOf" srcId="{11BA67F6-1489-4038-A36D-AEA21A124902}" destId="{B777B84B-B7E5-441B-92D1-040ED9FDA767}" srcOrd="4" destOrd="0" presId="urn:microsoft.com/office/officeart/2005/8/layout/hList7"/>
    <dgm:cxn modelId="{021853D6-03BA-45BF-A7A5-BE24FA748A98}" type="presParOf" srcId="{B777B84B-B7E5-441B-92D1-040ED9FDA767}" destId="{2D0949AE-C0FF-4FAF-A0ED-ADBB006A2035}" srcOrd="0" destOrd="0" presId="urn:microsoft.com/office/officeart/2005/8/layout/hList7"/>
    <dgm:cxn modelId="{8A02EC37-B37A-41CF-A4FF-15676CED9B35}" type="presParOf" srcId="{B777B84B-B7E5-441B-92D1-040ED9FDA767}" destId="{79AFF1FD-4614-4652-836C-0FF80D8B4E85}" srcOrd="1" destOrd="0" presId="urn:microsoft.com/office/officeart/2005/8/layout/hList7"/>
    <dgm:cxn modelId="{A780CC8B-E36E-45BC-B05A-3BF3E71C6F7C}" type="presParOf" srcId="{B777B84B-B7E5-441B-92D1-040ED9FDA767}" destId="{4341799B-B15B-4F5F-AA9B-E8045FD23A06}" srcOrd="2" destOrd="0" presId="urn:microsoft.com/office/officeart/2005/8/layout/hList7"/>
    <dgm:cxn modelId="{D8A0B434-01E5-40D8-A3A5-202E45E83CB6}" type="presParOf" srcId="{B777B84B-B7E5-441B-92D1-040ED9FDA767}" destId="{BD0675FF-6EDD-4E0B-B752-2C75291EBD13}"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D10D09-14FB-4F93-AC47-BC0FC037038D}">
      <dsp:nvSpPr>
        <dsp:cNvPr id="0" name=""/>
        <dsp:cNvSpPr/>
      </dsp:nvSpPr>
      <dsp:spPr>
        <a:xfrm>
          <a:off x="3036" y="0"/>
          <a:ext cx="2801554" cy="470852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6936" tIns="376936" rIns="376936" bIns="376936" numCol="1" spcCol="1270" anchor="ctr" anchorCtr="0">
          <a:noAutofit/>
        </a:bodyPr>
        <a:lstStyle/>
        <a:p>
          <a:pPr lvl="0" algn="ctr" defTabSz="2355850">
            <a:lnSpc>
              <a:spcPct val="90000"/>
            </a:lnSpc>
            <a:spcBef>
              <a:spcPct val="0"/>
            </a:spcBef>
            <a:spcAft>
              <a:spcPct val="35000"/>
            </a:spcAft>
          </a:pPr>
          <a:endParaRPr lang="ru-RU" sz="5300" kern="1200"/>
        </a:p>
      </dsp:txBody>
      <dsp:txXfrm>
        <a:off x="3036" y="1883410"/>
        <a:ext cx="2801554" cy="1883410"/>
      </dsp:txXfrm>
    </dsp:sp>
    <dsp:sp modelId="{06943EDB-52E9-4D1E-8897-DE981F95DAF1}">
      <dsp:nvSpPr>
        <dsp:cNvPr id="0" name=""/>
        <dsp:cNvSpPr/>
      </dsp:nvSpPr>
      <dsp:spPr>
        <a:xfrm>
          <a:off x="619844" y="282511"/>
          <a:ext cx="1567938" cy="1567938"/>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0AEEE1C-5521-4BF3-8F6B-000F1440F9EA}">
      <dsp:nvSpPr>
        <dsp:cNvPr id="0" name=""/>
        <dsp:cNvSpPr/>
      </dsp:nvSpPr>
      <dsp:spPr>
        <a:xfrm>
          <a:off x="2883551" y="0"/>
          <a:ext cx="2632025" cy="470852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0" tIns="355600" rIns="355600" bIns="355600" numCol="1" spcCol="1270" anchor="ctr" anchorCtr="0">
          <a:noAutofit/>
        </a:bodyPr>
        <a:lstStyle/>
        <a:p>
          <a:pPr lvl="0" algn="ctr" defTabSz="2222500">
            <a:lnSpc>
              <a:spcPct val="90000"/>
            </a:lnSpc>
            <a:spcBef>
              <a:spcPct val="0"/>
            </a:spcBef>
            <a:spcAft>
              <a:spcPct val="35000"/>
            </a:spcAft>
          </a:pPr>
          <a:endParaRPr lang="ru-RU" sz="5000" kern="1200"/>
        </a:p>
      </dsp:txBody>
      <dsp:txXfrm>
        <a:off x="2883551" y="1883410"/>
        <a:ext cx="2632025" cy="1883410"/>
      </dsp:txXfrm>
    </dsp:sp>
    <dsp:sp modelId="{B5ADD442-F94A-43B1-9BE0-80EF8C4B3A83}">
      <dsp:nvSpPr>
        <dsp:cNvPr id="0" name=""/>
        <dsp:cNvSpPr/>
      </dsp:nvSpPr>
      <dsp:spPr>
        <a:xfrm>
          <a:off x="3415594" y="282511"/>
          <a:ext cx="1567938" cy="1567938"/>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D0949AE-C0FF-4FAF-A0ED-ADBB006A2035}">
      <dsp:nvSpPr>
        <dsp:cNvPr id="0" name=""/>
        <dsp:cNvSpPr/>
      </dsp:nvSpPr>
      <dsp:spPr>
        <a:xfrm>
          <a:off x="5594537" y="0"/>
          <a:ext cx="2632025" cy="470852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0" tIns="355600" rIns="355600" bIns="355600" numCol="1" spcCol="1270" anchor="ctr" anchorCtr="0">
          <a:noAutofit/>
        </a:bodyPr>
        <a:lstStyle/>
        <a:p>
          <a:pPr lvl="0" algn="ctr" defTabSz="2222500">
            <a:lnSpc>
              <a:spcPct val="90000"/>
            </a:lnSpc>
            <a:spcBef>
              <a:spcPct val="0"/>
            </a:spcBef>
            <a:spcAft>
              <a:spcPct val="35000"/>
            </a:spcAft>
          </a:pPr>
          <a:endParaRPr lang="ru-RU" sz="5000" kern="1200"/>
        </a:p>
      </dsp:txBody>
      <dsp:txXfrm>
        <a:off x="5594537" y="1883410"/>
        <a:ext cx="2632025" cy="1883410"/>
      </dsp:txXfrm>
    </dsp:sp>
    <dsp:sp modelId="{BD0675FF-6EDD-4E0B-B752-2C75291EBD13}">
      <dsp:nvSpPr>
        <dsp:cNvPr id="0" name=""/>
        <dsp:cNvSpPr/>
      </dsp:nvSpPr>
      <dsp:spPr>
        <a:xfrm>
          <a:off x="6126581" y="282511"/>
          <a:ext cx="1567938" cy="1567938"/>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F3D8B60-D8D5-4A83-A154-17EC9B60DB45}">
      <dsp:nvSpPr>
        <dsp:cNvPr id="0" name=""/>
        <dsp:cNvSpPr/>
      </dsp:nvSpPr>
      <dsp:spPr>
        <a:xfrm>
          <a:off x="329183" y="3766820"/>
          <a:ext cx="7571232" cy="706278"/>
        </a:xfrm>
        <a:prstGeom prst="leftRight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9AB3E74E-2C42-4A8E-AF59-E97E5ED23EC9}" type="datetimeFigureOut">
              <a:rPr lang="ru-RU" smtClean="0"/>
              <a:t>29.03.2021</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431738B8-E7D3-4565-9B24-CEA953C4B691}" type="slidenum">
              <a:rPr lang="ru-RU" smtClean="0"/>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AB3E74E-2C42-4A8E-AF59-E97E5ED23EC9}" type="datetimeFigureOut">
              <a:rPr lang="ru-RU" smtClean="0"/>
              <a:t>29.03.2021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1738B8-E7D3-4565-9B24-CEA953C4B69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AB3E74E-2C42-4A8E-AF59-E97E5ED23EC9}" type="datetimeFigureOut">
              <a:rPr lang="ru-RU" smtClean="0"/>
              <a:t>29.03.2021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1738B8-E7D3-4565-9B24-CEA953C4B691}"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AB3E74E-2C42-4A8E-AF59-E97E5ED23EC9}" type="datetimeFigureOut">
              <a:rPr lang="ru-RU" smtClean="0"/>
              <a:t>29.03.2021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1738B8-E7D3-4565-9B24-CEA953C4B691}"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9AB3E74E-2C42-4A8E-AF59-E97E5ED23EC9}" type="datetimeFigureOut">
              <a:rPr lang="ru-RU" smtClean="0"/>
              <a:t>29.03.2021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431738B8-E7D3-4565-9B24-CEA953C4B691}"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9AB3E74E-2C42-4A8E-AF59-E97E5ED23EC9}" type="datetimeFigureOut">
              <a:rPr lang="ru-RU" smtClean="0"/>
              <a:t>29.03.2021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31738B8-E7D3-4565-9B24-CEA953C4B691}"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9AB3E74E-2C42-4A8E-AF59-E97E5ED23EC9}" type="datetimeFigureOut">
              <a:rPr lang="ru-RU" smtClean="0"/>
              <a:t>29.03.2021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31738B8-E7D3-4565-9B24-CEA953C4B691}"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9AB3E74E-2C42-4A8E-AF59-E97E5ED23EC9}" type="datetimeFigureOut">
              <a:rPr lang="ru-RU" smtClean="0"/>
              <a:t>29.03.2021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31738B8-E7D3-4565-9B24-CEA953C4B691}"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AB3E74E-2C42-4A8E-AF59-E97E5ED23EC9}" type="datetimeFigureOut">
              <a:rPr lang="ru-RU" smtClean="0"/>
              <a:t>29.03.2021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31738B8-E7D3-4565-9B24-CEA953C4B69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9AB3E74E-2C42-4A8E-AF59-E97E5ED23EC9}" type="datetimeFigureOut">
              <a:rPr lang="ru-RU" smtClean="0"/>
              <a:t>29.03.2021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31738B8-E7D3-4565-9B24-CEA953C4B691}"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9AB3E74E-2C42-4A8E-AF59-E97E5ED23EC9}" type="datetimeFigureOut">
              <a:rPr lang="ru-RU" smtClean="0"/>
              <a:t>29.03.2021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31738B8-E7D3-4565-9B24-CEA953C4B691}"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AB3E74E-2C42-4A8E-AF59-E97E5ED23EC9}" type="datetimeFigureOut">
              <a:rPr lang="ru-RU" smtClean="0"/>
              <a:t>29.03.2021</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31738B8-E7D3-4565-9B24-CEA953C4B691}"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Rannee-obuchenie-i-razvitie-rebenka-2"/>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980728"/>
            <a:ext cx="9144000" cy="5014913"/>
          </a:xfrm>
          <a:prstGeom prst="rect">
            <a:avLst/>
          </a:prstGeom>
          <a:noFill/>
          <a:ln>
            <a:noFill/>
          </a:ln>
        </p:spPr>
      </p:pic>
      <p:sp>
        <p:nvSpPr>
          <p:cNvPr id="3" name="Скругленный прямоугольник 2"/>
          <p:cNvSpPr/>
          <p:nvPr/>
        </p:nvSpPr>
        <p:spPr>
          <a:xfrm>
            <a:off x="101306" y="116633"/>
            <a:ext cx="8941387" cy="1440160"/>
          </a:xfrm>
          <a:prstGeom prst="roundRect">
            <a:avLst>
              <a:gd name="adj" fmla="val 22714"/>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ru-RU" sz="3200" b="1" i="1" dirty="0" smtClean="0">
                <a:solidFill>
                  <a:srgbClr val="0070C0"/>
                </a:solidFill>
                <a:latin typeface="Arial Black" pitchFamily="34" charset="0"/>
              </a:rPr>
              <a:t>«</a:t>
            </a:r>
            <a:r>
              <a:rPr lang="ru-RU" sz="3200" b="1" i="1" dirty="0" smtClean="0">
                <a:solidFill>
                  <a:srgbClr val="0070C0"/>
                </a:solidFill>
                <a:latin typeface="Arial Black" pitchFamily="34" charset="0"/>
              </a:rPr>
              <a:t>ВСЕГДА НА СВЯЗИ» </a:t>
            </a:r>
            <a:r>
              <a:rPr lang="ru-RU" sz="3200" dirty="0" smtClean="0">
                <a:solidFill>
                  <a:srgbClr val="0070C0"/>
                </a:solidFill>
                <a:latin typeface="Arial Black" pitchFamily="34" charset="0"/>
              </a:rPr>
              <a:t>-</a:t>
            </a:r>
          </a:p>
          <a:p>
            <a:pPr algn="ctr"/>
            <a:r>
              <a:rPr lang="ru-RU" sz="2400" dirty="0" smtClean="0">
                <a:solidFill>
                  <a:srgbClr val="0070C0"/>
                </a:solidFill>
                <a:latin typeface="Arial Black" pitchFamily="34" charset="0"/>
              </a:rPr>
              <a:t>дистанционное дошкольное образование</a:t>
            </a:r>
            <a:endParaRPr lang="ru-RU" sz="2400" dirty="0">
              <a:solidFill>
                <a:srgbClr val="0070C0"/>
              </a:solidFill>
              <a:latin typeface="Arial Black" pitchFamily="34" charset="0"/>
            </a:endParaRPr>
          </a:p>
        </p:txBody>
      </p:sp>
      <p:sp>
        <p:nvSpPr>
          <p:cNvPr id="4" name="Скругленный прямоугольник 3"/>
          <p:cNvSpPr/>
          <p:nvPr/>
        </p:nvSpPr>
        <p:spPr>
          <a:xfrm>
            <a:off x="4799450" y="5661248"/>
            <a:ext cx="4344549" cy="1165629"/>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ru-RU" sz="2000" b="1" dirty="0" smtClean="0">
                <a:solidFill>
                  <a:srgbClr val="0070C0"/>
                </a:solidFill>
              </a:rPr>
              <a:t>Подготовила воспитатель  </a:t>
            </a:r>
            <a:endParaRPr lang="ru-RU" sz="2000" b="1" dirty="0" smtClean="0">
              <a:solidFill>
                <a:srgbClr val="0070C0"/>
              </a:solidFill>
            </a:endParaRPr>
          </a:p>
          <a:p>
            <a:pPr algn="ctr"/>
            <a:r>
              <a:rPr lang="ru-RU" sz="2000" b="1" dirty="0" err="1" smtClean="0">
                <a:solidFill>
                  <a:srgbClr val="0070C0"/>
                </a:solidFill>
              </a:rPr>
              <a:t>Нугманова</a:t>
            </a:r>
            <a:r>
              <a:rPr lang="ru-RU" sz="2000" b="1" dirty="0" smtClean="0">
                <a:solidFill>
                  <a:srgbClr val="0070C0"/>
                </a:solidFill>
              </a:rPr>
              <a:t> </a:t>
            </a:r>
            <a:r>
              <a:rPr lang="ru-RU" sz="2000" b="1" dirty="0" err="1" smtClean="0">
                <a:solidFill>
                  <a:srgbClr val="0070C0"/>
                </a:solidFill>
              </a:rPr>
              <a:t>Бибигуль</a:t>
            </a:r>
            <a:r>
              <a:rPr lang="ru-RU" sz="2000" b="1" dirty="0" smtClean="0">
                <a:solidFill>
                  <a:srgbClr val="0070C0"/>
                </a:solidFill>
              </a:rPr>
              <a:t> Борисовна</a:t>
            </a:r>
            <a:endParaRPr lang="ru-RU" sz="2000" b="1" dirty="0" smtClean="0">
              <a:solidFill>
                <a:srgbClr val="0070C0"/>
              </a:solidFill>
            </a:endParaRPr>
          </a:p>
        </p:txBody>
      </p:sp>
    </p:spTree>
    <p:extLst>
      <p:ext uri="{BB962C8B-B14F-4D97-AF65-F5344CB8AC3E}">
        <p14:creationId xmlns:p14="http://schemas.microsoft.com/office/powerpoint/2010/main" val="5143594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Алексей\Desktop\проет\informatik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55" y="19305"/>
            <a:ext cx="9144000" cy="6974631"/>
          </a:xfrm>
          <a:prstGeom prst="rect">
            <a:avLst/>
          </a:prstGeom>
          <a:noFill/>
          <a:extLst>
            <a:ext uri="{909E8E84-426E-40DD-AFC4-6F175D3DCCD1}">
              <a14:hiddenFill xmlns:a14="http://schemas.microsoft.com/office/drawing/2010/main">
                <a:solidFill>
                  <a:srgbClr val="FFFFFF"/>
                </a:solidFill>
              </a14:hiddenFill>
            </a:ext>
          </a:extLst>
        </p:spPr>
      </p:pic>
      <p:sp>
        <p:nvSpPr>
          <p:cNvPr id="2" name="Блок-схема: сохраненные данные 1"/>
          <p:cNvSpPr/>
          <p:nvPr/>
        </p:nvSpPr>
        <p:spPr>
          <a:xfrm>
            <a:off x="1043608" y="548680"/>
            <a:ext cx="7200800" cy="5760640"/>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bg1"/>
                </a:solidFill>
              </a:rPr>
              <a:t>Принципы построения дистанционного образования </a:t>
            </a:r>
            <a:r>
              <a:rPr lang="ru-RU" dirty="0" smtClean="0">
                <a:solidFill>
                  <a:schemeClr val="bg1"/>
                </a:solidFill>
              </a:rPr>
              <a:t>дошкольников:</a:t>
            </a:r>
          </a:p>
          <a:p>
            <a:pPr marL="342900" indent="-342900" algn="ctr">
              <a:buAutoNum type="arabicPeriod"/>
            </a:pPr>
            <a:r>
              <a:rPr lang="ru-RU" dirty="0" smtClean="0">
                <a:solidFill>
                  <a:schemeClr val="bg1"/>
                </a:solidFill>
              </a:rPr>
              <a:t>В </a:t>
            </a:r>
            <a:r>
              <a:rPr lang="ru-RU" dirty="0">
                <a:solidFill>
                  <a:schemeClr val="bg1"/>
                </a:solidFill>
              </a:rPr>
              <a:t>центре – ребенок, его познавательная деятельность, а не сам предмет образовательной области. </a:t>
            </a:r>
            <a:endParaRPr lang="ru-RU" dirty="0" smtClean="0">
              <a:solidFill>
                <a:schemeClr val="bg1"/>
              </a:solidFill>
            </a:endParaRPr>
          </a:p>
          <a:p>
            <a:pPr marL="342900" indent="-342900" algn="ctr">
              <a:buAutoNum type="arabicPeriod"/>
            </a:pPr>
            <a:r>
              <a:rPr lang="ru-RU" dirty="0" smtClean="0">
                <a:solidFill>
                  <a:schemeClr val="bg1"/>
                </a:solidFill>
              </a:rPr>
              <a:t>2</a:t>
            </a:r>
            <a:r>
              <a:rPr lang="ru-RU" dirty="0">
                <a:solidFill>
                  <a:schemeClr val="bg1"/>
                </a:solidFill>
              </a:rPr>
              <a:t>. Взрослый – </a:t>
            </a:r>
            <a:r>
              <a:rPr lang="ru-RU" dirty="0" err="1">
                <a:solidFill>
                  <a:schemeClr val="bg1"/>
                </a:solidFill>
              </a:rPr>
              <a:t>тьютор</a:t>
            </a:r>
            <a:r>
              <a:rPr lang="ru-RU" dirty="0">
                <a:solidFill>
                  <a:schemeClr val="bg1"/>
                </a:solidFill>
              </a:rPr>
              <a:t>, направляющий деятельность ребенка. </a:t>
            </a:r>
            <a:endParaRPr lang="ru-RU" dirty="0" smtClean="0">
              <a:solidFill>
                <a:schemeClr val="bg1"/>
              </a:solidFill>
            </a:endParaRPr>
          </a:p>
          <a:p>
            <a:pPr marL="342900" indent="-342900" algn="ctr">
              <a:buAutoNum type="arabicPeriod"/>
            </a:pPr>
            <a:r>
              <a:rPr lang="ru-RU" dirty="0" smtClean="0">
                <a:solidFill>
                  <a:schemeClr val="bg1"/>
                </a:solidFill>
              </a:rPr>
              <a:t>Для </a:t>
            </a:r>
            <a:r>
              <a:rPr lang="ru-RU" dirty="0">
                <a:solidFill>
                  <a:schemeClr val="bg1"/>
                </a:solidFill>
              </a:rPr>
              <a:t>этого необходимо: - продумать время восприятия материала, так как не весь учебный материал может быть понятен с первого раза; - вовлекать ребенка постепенно (сначала родителю желательно просмотреть материал самостоятельно, затем продемонстрировать материал ребенку, помня о том, что для дошкольника это игра, развлечение; - направлять, но не заставлять, обращая внимание на сложность задания, все ли ребенку понятно, нравится ли ему. </a:t>
            </a:r>
            <a:endParaRPr lang="ru-RU" dirty="0">
              <a:solidFill>
                <a:schemeClr val="bg1"/>
              </a:solidFill>
            </a:endParaRPr>
          </a:p>
        </p:txBody>
      </p:sp>
    </p:spTree>
    <p:extLst>
      <p:ext uri="{BB962C8B-B14F-4D97-AF65-F5344CB8AC3E}">
        <p14:creationId xmlns:p14="http://schemas.microsoft.com/office/powerpoint/2010/main" val="1721990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Алексей\Desktop\проет\зыков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49" y="0"/>
            <a:ext cx="9164149"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Users\Алексей\Desktop\проет\informatik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496" y="0"/>
            <a:ext cx="9264495"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Скругленная прямоугольная выноска 1"/>
          <p:cNvSpPr/>
          <p:nvPr/>
        </p:nvSpPr>
        <p:spPr>
          <a:xfrm>
            <a:off x="1055366" y="764704"/>
            <a:ext cx="6973018" cy="489654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bg1"/>
                </a:solidFill>
              </a:rPr>
              <a:t>Для достижения лучшего результата по дистанционному обучению в режиме реального времени, стоит придерживаться нескольких практических советов: </a:t>
            </a:r>
            <a:endParaRPr lang="ru-RU" dirty="0" smtClean="0">
              <a:solidFill>
                <a:schemeClr val="bg1"/>
              </a:solidFill>
            </a:endParaRPr>
          </a:p>
          <a:p>
            <a:pPr marL="342900" indent="-342900" algn="ctr">
              <a:buAutoNum type="arabicPeriod"/>
            </a:pPr>
            <a:r>
              <a:rPr lang="ru-RU" dirty="0" smtClean="0">
                <a:solidFill>
                  <a:schemeClr val="bg1"/>
                </a:solidFill>
              </a:rPr>
              <a:t>Обязательно </a:t>
            </a:r>
            <a:r>
              <a:rPr lang="ru-RU" dirty="0">
                <a:solidFill>
                  <a:schemeClr val="bg1"/>
                </a:solidFill>
              </a:rPr>
              <a:t>установите личный контакт с ребенком (улыбайтесь, обращайтесь по имени, смейтесь вместе, уберите с лица выражение усталости и заботы). </a:t>
            </a:r>
            <a:endParaRPr lang="ru-RU" dirty="0" smtClean="0">
              <a:solidFill>
                <a:schemeClr val="bg1"/>
              </a:solidFill>
            </a:endParaRPr>
          </a:p>
          <a:p>
            <a:pPr marL="342900" indent="-342900" algn="ctr">
              <a:buAutoNum type="arabicPeriod"/>
            </a:pPr>
            <a:r>
              <a:rPr lang="ru-RU" dirty="0" smtClean="0">
                <a:solidFill>
                  <a:schemeClr val="bg1"/>
                </a:solidFill>
              </a:rPr>
              <a:t>2</a:t>
            </a:r>
            <a:r>
              <a:rPr lang="ru-RU" dirty="0">
                <a:solidFill>
                  <a:schemeClr val="bg1"/>
                </a:solidFill>
              </a:rPr>
              <a:t>. Старайтесь быть очень энергичным, используйте в речи больше интонационных средств, чем в обычной беседе</a:t>
            </a:r>
            <a:r>
              <a:rPr lang="ru-RU" dirty="0" smtClean="0">
                <a:solidFill>
                  <a:schemeClr val="bg1"/>
                </a:solidFill>
              </a:rPr>
              <a:t>.</a:t>
            </a:r>
          </a:p>
          <a:p>
            <a:pPr marL="342900" indent="-342900" algn="ctr">
              <a:buAutoNum type="arabicPeriod"/>
            </a:pPr>
            <a:r>
              <a:rPr lang="ru-RU" dirty="0" smtClean="0">
                <a:solidFill>
                  <a:schemeClr val="bg1"/>
                </a:solidFill>
              </a:rPr>
              <a:t> </a:t>
            </a:r>
            <a:r>
              <a:rPr lang="ru-RU" dirty="0">
                <a:solidFill>
                  <a:schemeClr val="bg1"/>
                </a:solidFill>
              </a:rPr>
              <a:t>3. Одевайте одежду спокойных тонов, чтобы не отвлекать внимание ребенка. </a:t>
            </a:r>
            <a:endParaRPr lang="ru-RU" dirty="0" smtClean="0">
              <a:solidFill>
                <a:schemeClr val="bg1"/>
              </a:solidFill>
            </a:endParaRPr>
          </a:p>
          <a:p>
            <a:pPr marL="342900" indent="-342900" algn="ctr">
              <a:buAutoNum type="arabicPeriod"/>
            </a:pPr>
            <a:r>
              <a:rPr lang="ru-RU" dirty="0" smtClean="0">
                <a:solidFill>
                  <a:schemeClr val="bg1"/>
                </a:solidFill>
              </a:rPr>
              <a:t>4</a:t>
            </a:r>
            <a:r>
              <a:rPr lang="ru-RU" dirty="0">
                <a:solidFill>
                  <a:schemeClr val="bg1"/>
                </a:solidFill>
              </a:rPr>
              <a:t>. Старайтесь громко, четко и внятно произносить слова, но не кричите. </a:t>
            </a:r>
            <a:endParaRPr lang="ru-RU" dirty="0" smtClean="0">
              <a:solidFill>
                <a:schemeClr val="bg1"/>
              </a:solidFill>
            </a:endParaRPr>
          </a:p>
          <a:p>
            <a:pPr marL="342900" indent="-342900" algn="ctr">
              <a:buAutoNum type="arabicPeriod"/>
            </a:pPr>
            <a:r>
              <a:rPr lang="ru-RU" dirty="0" smtClean="0">
                <a:solidFill>
                  <a:schemeClr val="bg1"/>
                </a:solidFill>
              </a:rPr>
              <a:t>5</a:t>
            </a:r>
            <a:r>
              <a:rPr lang="ru-RU" dirty="0">
                <a:solidFill>
                  <a:schemeClr val="bg1"/>
                </a:solidFill>
              </a:rPr>
              <a:t>. Всегда держите рядом музыкальную игрушку или аудиозапись чтобы привлечь внимание ребенка в случае потери интереса. </a:t>
            </a:r>
            <a:endParaRPr lang="ru-RU" dirty="0" smtClean="0">
              <a:solidFill>
                <a:schemeClr val="bg1"/>
              </a:solidFill>
            </a:endParaRPr>
          </a:p>
        </p:txBody>
      </p:sp>
    </p:spTree>
    <p:extLst>
      <p:ext uri="{BB962C8B-B14F-4D97-AF65-F5344CB8AC3E}">
        <p14:creationId xmlns:p14="http://schemas.microsoft.com/office/powerpoint/2010/main" val="23630150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Алексей\Desktop\проет\informatik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161"/>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Волна 1"/>
          <p:cNvSpPr/>
          <p:nvPr/>
        </p:nvSpPr>
        <p:spPr>
          <a:xfrm>
            <a:off x="856728" y="116632"/>
            <a:ext cx="8035751" cy="3096344"/>
          </a:xfrm>
          <a:prstGeom prst="wav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a:solidFill>
                  <a:schemeClr val="bg1"/>
                </a:solidFill>
              </a:rPr>
              <a:t>Содержанием занятий может быть: </a:t>
            </a:r>
            <a:r>
              <a:rPr lang="ru-RU" sz="1400" u="sng" dirty="0">
                <a:solidFill>
                  <a:schemeClr val="bg1"/>
                </a:solidFill>
              </a:rPr>
              <a:t>Двигательная активность</a:t>
            </a:r>
            <a:r>
              <a:rPr lang="ru-RU" sz="1400" dirty="0">
                <a:solidFill>
                  <a:schemeClr val="bg1"/>
                </a:solidFill>
              </a:rPr>
              <a:t>: ограничена размерами комнаты, не предполагает активные игры с бегом, метанием, прыжками. Это могут быть: -спортивные разминки, -</a:t>
            </a:r>
            <a:r>
              <a:rPr lang="ru-RU" sz="1400" dirty="0" err="1">
                <a:solidFill>
                  <a:schemeClr val="bg1"/>
                </a:solidFill>
              </a:rPr>
              <a:t>физминутки</a:t>
            </a:r>
            <a:r>
              <a:rPr lang="ru-RU" sz="1400" dirty="0">
                <a:solidFill>
                  <a:schemeClr val="bg1"/>
                </a:solidFill>
              </a:rPr>
              <a:t> с описанием движений и текста, -игры малой подвижности (с участием от 2-х человек) -пальчиковые игры, опять же с текстом и описанием действий. -игры со спортивным оборудованием, но не активные. (н-р упражнения со скакалкой, ходьба по скакалке (канату), прокатывание мяча и т.п.) Все это моет быть оформлено ссылками на интернет ресурс или текстом с картинками. </a:t>
            </a:r>
            <a:endParaRPr lang="ru-RU" sz="1400" b="1" dirty="0">
              <a:solidFill>
                <a:schemeClr val="bg1"/>
              </a:solidFill>
            </a:endParaRPr>
          </a:p>
        </p:txBody>
      </p:sp>
      <p:sp>
        <p:nvSpPr>
          <p:cNvPr id="6" name="Волна 5"/>
          <p:cNvSpPr/>
          <p:nvPr/>
        </p:nvSpPr>
        <p:spPr>
          <a:xfrm>
            <a:off x="856727" y="2993066"/>
            <a:ext cx="8035751" cy="3096344"/>
          </a:xfrm>
          <a:prstGeom prst="wav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u="sng" dirty="0">
                <a:solidFill>
                  <a:schemeClr val="bg1"/>
                </a:solidFill>
              </a:rPr>
              <a:t>Познавательная деятельность</a:t>
            </a:r>
            <a:r>
              <a:rPr lang="ru-RU" sz="1400" dirty="0">
                <a:solidFill>
                  <a:schemeClr val="bg1"/>
                </a:solidFill>
              </a:rPr>
              <a:t>. Беседы о событиях: необходим перечень вопросов, уточнение для родителей, на что обратить внимание, ссылка или сам текст рассказа взрослого, ссылка на видеофайл, презентация, картинки. Самое главное коротко, что должен ребёнок усвоить в результате беседы, какой объем знаний он должен получить. Каким образом это проконтролировать. Н-р: отгадать кроссворд (который вы придумаете), сделать книжку-малышку или лист-презентацию, коллаж по теме, схематическое </a:t>
            </a:r>
            <a:r>
              <a:rPr lang="ru-RU" sz="1400" dirty="0" smtClean="0">
                <a:solidFill>
                  <a:schemeClr val="bg1"/>
                </a:solidFill>
              </a:rPr>
              <a:t>изображение)и </a:t>
            </a:r>
            <a:r>
              <a:rPr lang="ru-RU" sz="1400" dirty="0" err="1">
                <a:solidFill>
                  <a:schemeClr val="bg1"/>
                </a:solidFill>
              </a:rPr>
              <a:t>т.д</a:t>
            </a:r>
            <a:endParaRPr lang="ru-RU" sz="1400" b="1" dirty="0">
              <a:solidFill>
                <a:schemeClr val="bg1"/>
              </a:solidFill>
            </a:endParaRPr>
          </a:p>
        </p:txBody>
      </p:sp>
    </p:spTree>
    <p:extLst>
      <p:ext uri="{BB962C8B-B14F-4D97-AF65-F5344CB8AC3E}">
        <p14:creationId xmlns:p14="http://schemas.microsoft.com/office/powerpoint/2010/main" val="28646254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Алексей\Desktop\проет\зыков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49" y="0"/>
            <a:ext cx="9164149"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Users\Алексей\Desktop\проет\informatik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496" y="0"/>
            <a:ext cx="9264495"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Скругленная прямоугольная выноска 1"/>
          <p:cNvSpPr/>
          <p:nvPr/>
        </p:nvSpPr>
        <p:spPr>
          <a:xfrm>
            <a:off x="1055366" y="764704"/>
            <a:ext cx="6973018" cy="489654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u="sng" dirty="0">
                <a:solidFill>
                  <a:schemeClr val="bg1"/>
                </a:solidFill>
              </a:rPr>
              <a:t>Продуктивная деятельность </a:t>
            </a:r>
            <a:r>
              <a:rPr lang="ru-RU" dirty="0">
                <a:solidFill>
                  <a:schemeClr val="bg1"/>
                </a:solidFill>
              </a:rPr>
              <a:t>(художественно-</a:t>
            </a:r>
            <a:r>
              <a:rPr lang="ru-RU" dirty="0" err="1">
                <a:solidFill>
                  <a:schemeClr val="bg1"/>
                </a:solidFill>
              </a:rPr>
              <a:t>эжстетическая</a:t>
            </a:r>
            <a:r>
              <a:rPr lang="ru-RU" dirty="0">
                <a:solidFill>
                  <a:schemeClr val="bg1"/>
                </a:solidFill>
              </a:rPr>
              <a:t>). </a:t>
            </a:r>
            <a:r>
              <a:rPr lang="ru-RU" b="1" dirty="0">
                <a:solidFill>
                  <a:schemeClr val="bg1"/>
                </a:solidFill>
              </a:rPr>
              <a:t>Рисование</a:t>
            </a:r>
            <a:r>
              <a:rPr lang="ru-RU" dirty="0">
                <a:solidFill>
                  <a:schemeClr val="bg1"/>
                </a:solidFill>
              </a:rPr>
              <a:t>. Указываем тему и то, чему должен научиться ребенок. Для родителей поэтапное выполнение работы или описание техники выполнения. Лучше все это сопровождать картинками или видеофайлами. </a:t>
            </a:r>
            <a:endParaRPr lang="ru-RU" dirty="0" smtClean="0">
              <a:solidFill>
                <a:schemeClr val="bg1"/>
              </a:solidFill>
            </a:endParaRPr>
          </a:p>
          <a:p>
            <a:pPr algn="ctr"/>
            <a:r>
              <a:rPr lang="ru-RU" b="1" dirty="0" smtClean="0">
                <a:solidFill>
                  <a:schemeClr val="bg1"/>
                </a:solidFill>
              </a:rPr>
              <a:t>Лепка</a:t>
            </a:r>
            <a:r>
              <a:rPr lang="ru-RU" b="1" dirty="0">
                <a:solidFill>
                  <a:schemeClr val="bg1"/>
                </a:solidFill>
              </a:rPr>
              <a:t>. </a:t>
            </a:r>
            <a:r>
              <a:rPr lang="ru-RU" dirty="0">
                <a:solidFill>
                  <a:schemeClr val="bg1"/>
                </a:solidFill>
              </a:rPr>
              <a:t>Все тоже, что и в рисовании. Но можно добавить лепку из теста (мука у всех есть дома). Сначала слепим, потом разрисуем или испечем. Опять же: дать рекомендации по приготовлению теста для лепки или выпечки. </a:t>
            </a:r>
            <a:endParaRPr lang="ru-RU" dirty="0" smtClean="0">
              <a:solidFill>
                <a:schemeClr val="bg1"/>
              </a:solidFill>
            </a:endParaRPr>
          </a:p>
          <a:p>
            <a:pPr algn="ctr"/>
            <a:r>
              <a:rPr lang="ru-RU" b="1" dirty="0" smtClean="0">
                <a:solidFill>
                  <a:schemeClr val="bg1"/>
                </a:solidFill>
              </a:rPr>
              <a:t>Аппликация</a:t>
            </a:r>
            <a:r>
              <a:rPr lang="ru-RU" b="1" dirty="0">
                <a:solidFill>
                  <a:schemeClr val="bg1"/>
                </a:solidFill>
              </a:rPr>
              <a:t>. </a:t>
            </a:r>
            <a:r>
              <a:rPr lang="ru-RU" dirty="0">
                <a:solidFill>
                  <a:schemeClr val="bg1"/>
                </a:solidFill>
              </a:rPr>
              <a:t>Тоже что и для предыдущих видов деятельности. Но не у всех дома есть цветная бумага. Зато есть рекламные буклеты, салфетки. Придумайте аппликацию с рекламными буклетами (вырезать из буклета картинки и наклеить по отделам продуктового магазина, собрать подарок другу, приклеить картинки на определённый звук и т.п.) Из салфеток выполнить объёмную аппликацию.</a:t>
            </a:r>
            <a:endParaRPr lang="ru-RU" dirty="0" smtClean="0">
              <a:solidFill>
                <a:schemeClr val="bg1"/>
              </a:solidFill>
            </a:endParaRPr>
          </a:p>
        </p:txBody>
      </p:sp>
    </p:spTree>
    <p:extLst>
      <p:ext uri="{BB962C8B-B14F-4D97-AF65-F5344CB8AC3E}">
        <p14:creationId xmlns:p14="http://schemas.microsoft.com/office/powerpoint/2010/main" val="21156664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Алексей\Desktop\проет\зыков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49" y="0"/>
            <a:ext cx="9164149"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Users\Алексей\Desktop\проет\informatik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496" y="0"/>
            <a:ext cx="9264495"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Скругленная прямоугольная выноска 1"/>
          <p:cNvSpPr/>
          <p:nvPr/>
        </p:nvSpPr>
        <p:spPr>
          <a:xfrm>
            <a:off x="1055366" y="764704"/>
            <a:ext cx="6973018" cy="489654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schemeClr val="bg1"/>
                </a:solidFill>
              </a:rPr>
              <a:t>Конструирование.</a:t>
            </a:r>
            <a:r>
              <a:rPr lang="ru-RU" dirty="0">
                <a:solidFill>
                  <a:schemeClr val="bg1"/>
                </a:solidFill>
              </a:rPr>
              <a:t> Можно дать общую тему, без опоры на вид конструктора. Например: дом для бегемота, зоопарк, дом мечты и т.п. Пусть сделают его из любого вида конструктора или даже из стульев и покрывал, коробок, из того что у них есть. Фантазия у детей богатая, а родители способны на творчество. </a:t>
            </a:r>
            <a:r>
              <a:rPr lang="ru-RU" b="1" dirty="0">
                <a:solidFill>
                  <a:schemeClr val="bg1"/>
                </a:solidFill>
              </a:rPr>
              <a:t>Математика. </a:t>
            </a:r>
            <a:r>
              <a:rPr lang="ru-RU" dirty="0">
                <a:solidFill>
                  <a:schemeClr val="bg1"/>
                </a:solidFill>
              </a:rPr>
              <a:t>Логические задания, игры, упражнения. Все с подробным описанием, картинками, результатом. Родители должны понимать чему они научат ребенка. Пересчитать дома кастрюли (количественный счет), найти спрятанную игрушку (ориентация в пространстве), разобрать игрушки по видам (классификация), нарисовать план комнаты (пространственное мышление) и т.д. </a:t>
            </a:r>
            <a:endParaRPr lang="ru-RU" dirty="0" smtClean="0">
              <a:solidFill>
                <a:schemeClr val="bg1"/>
              </a:solidFill>
            </a:endParaRPr>
          </a:p>
        </p:txBody>
      </p:sp>
    </p:spTree>
    <p:extLst>
      <p:ext uri="{BB962C8B-B14F-4D97-AF65-F5344CB8AC3E}">
        <p14:creationId xmlns:p14="http://schemas.microsoft.com/office/powerpoint/2010/main" val="17817636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Алексей\Desktop\проет\informatik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Выноска со стрелкой вниз 1"/>
          <p:cNvSpPr/>
          <p:nvPr/>
        </p:nvSpPr>
        <p:spPr>
          <a:xfrm>
            <a:off x="899592" y="1124744"/>
            <a:ext cx="7416824" cy="5832648"/>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bg1"/>
                </a:solidFill>
              </a:rPr>
              <a:t>Развитие речи. </a:t>
            </a:r>
            <a:r>
              <a:rPr lang="ru-RU" dirty="0" smtClean="0">
                <a:solidFill>
                  <a:schemeClr val="bg1"/>
                </a:solidFill>
              </a:rPr>
              <a:t>Артикуляционные гимнастики. Объясните родителям для чего это нужно, как это важно. Необходимо или нет зеркало. Подробное описание гимнастики или ссылка на видеоролик.</a:t>
            </a:r>
            <a:endParaRPr lang="ru-RU" dirty="0" smtClean="0"/>
          </a:p>
          <a:p>
            <a:pPr algn="ctr"/>
            <a:r>
              <a:rPr lang="ru-RU" b="1" dirty="0" smtClean="0">
                <a:solidFill>
                  <a:schemeClr val="bg1"/>
                </a:solidFill>
              </a:rPr>
              <a:t>Чтение </a:t>
            </a:r>
            <a:r>
              <a:rPr lang="ru-RU" b="1" dirty="0">
                <a:solidFill>
                  <a:schemeClr val="bg1"/>
                </a:solidFill>
              </a:rPr>
              <a:t>литературы</a:t>
            </a:r>
            <a:r>
              <a:rPr lang="ru-RU" dirty="0">
                <a:solidFill>
                  <a:schemeClr val="bg1"/>
                </a:solidFill>
              </a:rPr>
              <a:t>. </a:t>
            </a:r>
            <a:r>
              <a:rPr lang="ru-RU" u="sng" dirty="0">
                <a:solidFill>
                  <a:schemeClr val="bg1"/>
                </a:solidFill>
              </a:rPr>
              <a:t>Чтение</a:t>
            </a:r>
            <a:r>
              <a:rPr lang="ru-RU" dirty="0">
                <a:solidFill>
                  <a:schemeClr val="bg1"/>
                </a:solidFill>
              </a:rPr>
              <a:t>. Предлагая родителям, прочитать какое либо произведение, определите для чего это надо. Прикрепите текст произведения, чтобы родители его не искали, можно сделать ссылку на аудио файл. Напишите, какая работа должна быть после прочтения текста. Что вы хотите взамен: рисунок, придуманное продолжение или что то еще.</a:t>
            </a:r>
            <a:r>
              <a:rPr lang="ru-RU" dirty="0" smtClean="0">
                <a:solidFill>
                  <a:schemeClr val="bg1"/>
                </a:solidFill>
              </a:rPr>
              <a:t> </a:t>
            </a:r>
            <a:endParaRPr lang="ru-RU" i="1" dirty="0">
              <a:solidFill>
                <a:schemeClr val="bg1"/>
              </a:solidFill>
            </a:endParaRPr>
          </a:p>
        </p:txBody>
      </p:sp>
    </p:spTree>
    <p:extLst>
      <p:ext uri="{BB962C8B-B14F-4D97-AF65-F5344CB8AC3E}">
        <p14:creationId xmlns:p14="http://schemas.microsoft.com/office/powerpoint/2010/main" val="416572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Алексей\Desktop\проет\informatik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Блок-схема: сохраненные данные 1"/>
          <p:cNvSpPr/>
          <p:nvPr/>
        </p:nvSpPr>
        <p:spPr>
          <a:xfrm>
            <a:off x="449796" y="548680"/>
            <a:ext cx="8244408" cy="5554314"/>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schemeClr val="bg1"/>
                </a:solidFill>
              </a:rPr>
              <a:t>Музыка. </a:t>
            </a:r>
            <a:r>
              <a:rPr lang="ru-RU" dirty="0">
                <a:solidFill>
                  <a:schemeClr val="bg1"/>
                </a:solidFill>
              </a:rPr>
              <a:t>Прослушивание музыкальных произведений. Напишите, почему Вы предлагаете прослушать именно это произведение, в исполнении кого оно должно звучать. О чем говорить с ребёнком после прослушивания. Прикрепите файл с произведением или сделайте ссылку. Исполнение песен. Предложите разучить какую песню всей семьёй, возможно, обыграть её. Устроить концерт для родителей или бабушки, запустите </a:t>
            </a:r>
            <a:r>
              <a:rPr lang="ru-RU" dirty="0" err="1">
                <a:solidFill>
                  <a:schemeClr val="bg1"/>
                </a:solidFill>
              </a:rPr>
              <a:t>флешмоб</a:t>
            </a:r>
            <a:r>
              <a:rPr lang="ru-RU" dirty="0">
                <a:solidFill>
                  <a:schemeClr val="bg1"/>
                </a:solidFill>
              </a:rPr>
              <a:t> с исполнением песни. Сделайте ссылку на музыкальный файл. Игра на музыкальных инструментах. Можно предложить устроить домашний оркестр на ложках, шумовой оркестр и т.п. САМОЕ ГЛАВНОЕ! Обращайтесь к родителям корректно, пишите пояснительные записки к заданиям! Объясните куда они могут прислать отчет о выполненном задании (по желанию) . </a:t>
            </a:r>
            <a:endParaRPr lang="ru-RU" dirty="0">
              <a:solidFill>
                <a:schemeClr val="bg1"/>
              </a:solidFill>
            </a:endParaRPr>
          </a:p>
        </p:txBody>
      </p:sp>
    </p:spTree>
    <p:extLst>
      <p:ext uri="{BB962C8B-B14F-4D97-AF65-F5344CB8AC3E}">
        <p14:creationId xmlns:p14="http://schemas.microsoft.com/office/powerpoint/2010/main" val="10347149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Алексей\Desktop\проет\informatik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Вертикальный свиток 1"/>
          <p:cNvSpPr/>
          <p:nvPr/>
        </p:nvSpPr>
        <p:spPr>
          <a:xfrm>
            <a:off x="764933" y="188640"/>
            <a:ext cx="8136903" cy="6264696"/>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eriod"/>
            </a:pPr>
            <a:endParaRPr lang="ru-RU" sz="1600" dirty="0" smtClean="0">
              <a:solidFill>
                <a:schemeClr val="bg1"/>
              </a:solidFill>
            </a:endParaRPr>
          </a:p>
          <a:p>
            <a:pPr marL="342900" indent="-342900">
              <a:buAutoNum type="arabicPeriod"/>
            </a:pPr>
            <a:r>
              <a:rPr lang="ru-RU" sz="1600" dirty="0" smtClean="0">
                <a:solidFill>
                  <a:schemeClr val="bg1"/>
                </a:solidFill>
              </a:rPr>
              <a:t>Некоторые </a:t>
            </a:r>
            <a:r>
              <a:rPr lang="ru-RU" sz="1600" dirty="0">
                <a:solidFill>
                  <a:schemeClr val="bg1"/>
                </a:solidFill>
              </a:rPr>
              <a:t>технические советы: </a:t>
            </a:r>
            <a:endParaRPr lang="ru-RU" sz="1600" dirty="0" smtClean="0">
              <a:solidFill>
                <a:schemeClr val="bg1"/>
              </a:solidFill>
            </a:endParaRPr>
          </a:p>
          <a:p>
            <a:pPr marL="342900" indent="-342900">
              <a:buAutoNum type="arabicPeriod"/>
            </a:pPr>
            <a:r>
              <a:rPr lang="ru-RU" sz="1600" dirty="0" smtClean="0">
                <a:solidFill>
                  <a:schemeClr val="bg1"/>
                </a:solidFill>
              </a:rPr>
              <a:t>- </a:t>
            </a:r>
            <a:r>
              <a:rPr lang="ru-RU" sz="1600" dirty="0">
                <a:solidFill>
                  <a:schemeClr val="bg1"/>
                </a:solidFill>
              </a:rPr>
              <a:t>Присылая задания на сайт, придерживайтесь следующей инструкции</a:t>
            </a:r>
            <a:r>
              <a:rPr lang="ru-RU" sz="1600" dirty="0" smtClean="0">
                <a:solidFill>
                  <a:schemeClr val="bg1"/>
                </a:solidFill>
              </a:rPr>
              <a:t>:</a:t>
            </a:r>
          </a:p>
          <a:p>
            <a:pPr marL="342900" indent="-342900">
              <a:buAutoNum type="arabicPeriod"/>
            </a:pPr>
            <a:r>
              <a:rPr lang="ru-RU" sz="1600" dirty="0" smtClean="0">
                <a:solidFill>
                  <a:schemeClr val="bg1"/>
                </a:solidFill>
              </a:rPr>
              <a:t> </a:t>
            </a:r>
            <a:r>
              <a:rPr lang="ru-RU" sz="1600" dirty="0">
                <a:solidFill>
                  <a:schemeClr val="bg1"/>
                </a:solidFill>
              </a:rPr>
              <a:t>- Текст должен быть кратким и </a:t>
            </a:r>
            <a:r>
              <a:rPr lang="ru-RU" sz="1600" dirty="0" smtClean="0">
                <a:solidFill>
                  <a:schemeClr val="bg1"/>
                </a:solidFill>
              </a:rPr>
              <a:t>четким.</a:t>
            </a:r>
          </a:p>
          <a:p>
            <a:pPr marL="342900" indent="-342900">
              <a:buAutoNum type="arabicPeriod"/>
            </a:pPr>
            <a:r>
              <a:rPr lang="ru-RU" sz="1600" dirty="0" smtClean="0">
                <a:solidFill>
                  <a:schemeClr val="bg1"/>
                </a:solidFill>
              </a:rPr>
              <a:t> </a:t>
            </a:r>
            <a:r>
              <a:rPr lang="ru-RU" sz="1600" dirty="0">
                <a:solidFill>
                  <a:schemeClr val="bg1"/>
                </a:solidFill>
              </a:rPr>
              <a:t>-Подкрепляйте тексты картинками, иллюстрациями, схемами( лучше в едином стиле) </a:t>
            </a:r>
            <a:endParaRPr lang="ru-RU" sz="1600" dirty="0" smtClean="0">
              <a:solidFill>
                <a:schemeClr val="bg1"/>
              </a:solidFill>
            </a:endParaRPr>
          </a:p>
          <a:p>
            <a:pPr marL="342900" indent="-342900">
              <a:buAutoNum type="arabicPeriod"/>
            </a:pPr>
            <a:r>
              <a:rPr lang="ru-RU" sz="1600" dirty="0" smtClean="0">
                <a:solidFill>
                  <a:schemeClr val="bg1"/>
                </a:solidFill>
              </a:rPr>
              <a:t>- </a:t>
            </a:r>
            <a:r>
              <a:rPr lang="ru-RU" sz="1600" dirty="0">
                <a:solidFill>
                  <a:schemeClr val="bg1"/>
                </a:solidFill>
              </a:rPr>
              <a:t>Указывайте ссылки на видеофайлы, ролики, презентации Не шлите все подряд. Пришлите сначала материал по одной теме (например математика), а следующим письмом другое задание (по другому виду деятельности или теме</a:t>
            </a:r>
            <a:r>
              <a:rPr lang="ru-RU" sz="1600" dirty="0" smtClean="0">
                <a:solidFill>
                  <a:schemeClr val="bg1"/>
                </a:solidFill>
              </a:rPr>
              <a:t>).</a:t>
            </a:r>
          </a:p>
          <a:p>
            <a:pPr marL="342900" indent="-342900">
              <a:buAutoNum type="arabicPeriod"/>
            </a:pPr>
            <a:r>
              <a:rPr lang="ru-RU" sz="1600" dirty="0" smtClean="0">
                <a:solidFill>
                  <a:schemeClr val="bg1"/>
                </a:solidFill>
              </a:rPr>
              <a:t> </a:t>
            </a:r>
            <a:r>
              <a:rPr lang="ru-RU" sz="1600" dirty="0">
                <a:solidFill>
                  <a:schemeClr val="bg1"/>
                </a:solidFill>
              </a:rPr>
              <a:t>Можно дополнительно ознакомиться На сайте ДОУ в рубрике </a:t>
            </a:r>
            <a:r>
              <a:rPr lang="ru-RU" sz="1600" dirty="0" smtClean="0">
                <a:solidFill>
                  <a:schemeClr val="bg1"/>
                </a:solidFill>
              </a:rPr>
              <a:t>Дистанционное обучение размещен </a:t>
            </a:r>
            <a:r>
              <a:rPr lang="ru-RU" sz="1600" dirty="0">
                <a:solidFill>
                  <a:schemeClr val="bg1"/>
                </a:solidFill>
              </a:rPr>
              <a:t>материал ==&gt; Рекомендации для педагогов и родителей по работе детей с компьютерами ==&gt; Зрительная гимнастика при работе с компьютером ==&gt; Двигательная пауза при работе с компьютером </a:t>
            </a:r>
            <a:endParaRPr lang="ru-RU" sz="1600" dirty="0" smtClean="0">
              <a:solidFill>
                <a:schemeClr val="bg1"/>
              </a:solidFill>
            </a:endParaRPr>
          </a:p>
          <a:p>
            <a:pPr marL="342900" indent="-342900">
              <a:buAutoNum type="arabicPeriod"/>
            </a:pPr>
            <a:r>
              <a:rPr lang="ru-RU" sz="1600" dirty="0" smtClean="0">
                <a:solidFill>
                  <a:schemeClr val="bg1"/>
                </a:solidFill>
              </a:rPr>
              <a:t>Кроме </a:t>
            </a:r>
            <a:r>
              <a:rPr lang="ru-RU" sz="1600" dirty="0">
                <a:solidFill>
                  <a:schemeClr val="bg1"/>
                </a:solidFill>
              </a:rPr>
              <a:t>того Дистанционный формат работы предоставляет и воспитателям уникальные возможности по повышению своей квалификации, ведь через различные методические объединения можно обмениваться опытом со своими коллегами, участвовать в онлайн мероприятиях (</a:t>
            </a:r>
            <a:r>
              <a:rPr lang="ru-RU" sz="1600" dirty="0" err="1">
                <a:solidFill>
                  <a:schemeClr val="bg1"/>
                </a:solidFill>
              </a:rPr>
              <a:t>вебинары</a:t>
            </a:r>
            <a:r>
              <a:rPr lang="ru-RU" sz="1600" dirty="0">
                <a:solidFill>
                  <a:schemeClr val="bg1"/>
                </a:solidFill>
              </a:rPr>
              <a:t>, видео-конференции), а также пройти </a:t>
            </a:r>
            <a:r>
              <a:rPr lang="ru-RU" sz="1600" dirty="0" err="1">
                <a:solidFill>
                  <a:schemeClr val="bg1"/>
                </a:solidFill>
              </a:rPr>
              <a:t>дистационное</a:t>
            </a:r>
            <a:r>
              <a:rPr lang="ru-RU" sz="1600" dirty="0">
                <a:solidFill>
                  <a:schemeClr val="bg1"/>
                </a:solidFill>
              </a:rPr>
              <a:t> обучение на курсах повышения квалификации, в том числе тематические курсы. </a:t>
            </a:r>
            <a:endParaRPr lang="ru-RU" sz="1600" dirty="0">
              <a:solidFill>
                <a:schemeClr val="bg1"/>
              </a:solidFill>
            </a:endParaRPr>
          </a:p>
        </p:txBody>
      </p:sp>
    </p:spTree>
    <p:extLst>
      <p:ext uri="{BB962C8B-B14F-4D97-AF65-F5344CB8AC3E}">
        <p14:creationId xmlns:p14="http://schemas.microsoft.com/office/powerpoint/2010/main" val="4114808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Алексей\Desktop\проет\informatik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42864"/>
            <a:ext cx="9144000" cy="6900863"/>
          </a:xfrm>
          <a:prstGeom prst="rect">
            <a:avLst/>
          </a:prstGeom>
          <a:noFill/>
          <a:extLst>
            <a:ext uri="{909E8E84-426E-40DD-AFC4-6F175D3DCCD1}">
              <a14:hiddenFill xmlns:a14="http://schemas.microsoft.com/office/drawing/2010/main">
                <a:solidFill>
                  <a:srgbClr val="FFFFFF"/>
                </a:solidFill>
              </a14:hiddenFill>
            </a:ext>
          </a:extLst>
        </p:spPr>
      </p:pic>
      <p:pic>
        <p:nvPicPr>
          <p:cNvPr id="6146" name="Picture 2" descr="C:\Users\Алексей\Desktop\проет\комп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55648"/>
            <a:ext cx="9144000" cy="7213648"/>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3610172" y="2982143"/>
            <a:ext cx="2016225" cy="1200329"/>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ru-RU" sz="2400" dirty="0" smtClean="0">
                <a:solidFill>
                  <a:schemeClr val="bg1">
                    <a:lumMod val="95000"/>
                    <a:lumOff val="5000"/>
                  </a:schemeClr>
                </a:solidFill>
              </a:rPr>
              <a:t>СПАСИБО ЗА ВНИМАНИЕ</a:t>
            </a:r>
            <a:endParaRPr lang="ru-RU" sz="2400" dirty="0">
              <a:solidFill>
                <a:schemeClr val="bg1">
                  <a:lumMod val="95000"/>
                  <a:lumOff val="5000"/>
                </a:schemeClr>
              </a:solidFill>
            </a:endParaRPr>
          </a:p>
        </p:txBody>
      </p:sp>
    </p:spTree>
    <p:extLst>
      <p:ext uri="{BB962C8B-B14F-4D97-AF65-F5344CB8AC3E}">
        <p14:creationId xmlns:p14="http://schemas.microsoft.com/office/powerpoint/2010/main" val="20534929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n_21"/>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108520" y="-243408"/>
            <a:ext cx="9267867" cy="7101408"/>
          </a:xfrm>
          <a:prstGeom prst="rect">
            <a:avLst/>
          </a:prstGeom>
          <a:noFill/>
          <a:ln>
            <a:noFill/>
          </a:ln>
        </p:spPr>
      </p:pic>
      <p:sp>
        <p:nvSpPr>
          <p:cNvPr id="3" name="Прямоугольник 2"/>
          <p:cNvSpPr/>
          <p:nvPr/>
        </p:nvSpPr>
        <p:spPr>
          <a:xfrm>
            <a:off x="179511" y="332656"/>
            <a:ext cx="8784977" cy="46166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2400" dirty="0" smtClean="0">
                <a:ln w="11430"/>
                <a:solidFill>
                  <a:schemeClr val="tx2">
                    <a:lumMod val="75000"/>
                  </a:schemeClr>
                </a:solidFill>
                <a:latin typeface="Calibri" pitchFamily="34" charset="0"/>
                <a:cs typeface="Calibri" pitchFamily="34" charset="0"/>
              </a:rPr>
              <a:t>.</a:t>
            </a:r>
            <a:endParaRPr lang="ru-RU" sz="2400" cap="none" spc="0" dirty="0">
              <a:ln w="11430"/>
              <a:solidFill>
                <a:schemeClr val="tx2">
                  <a:lumMod val="75000"/>
                </a:schemeClr>
              </a:solidFill>
              <a:latin typeface="Calibri" pitchFamily="34" charset="0"/>
              <a:cs typeface="Calibri" pitchFamily="34" charset="0"/>
            </a:endParaRPr>
          </a:p>
        </p:txBody>
      </p:sp>
      <p:pic>
        <p:nvPicPr>
          <p:cNvPr id="6148" name="Picture 4" descr="C:\Users\Алексей\Desktop\проет\informatik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520" y="-243407"/>
            <a:ext cx="9267867" cy="7101407"/>
          </a:xfrm>
          <a:prstGeom prst="rect">
            <a:avLst/>
          </a:prstGeom>
          <a:noFill/>
          <a:extLst>
            <a:ext uri="{909E8E84-426E-40DD-AFC4-6F175D3DCCD1}">
              <a14:hiddenFill xmlns:a14="http://schemas.microsoft.com/office/drawing/2010/main">
                <a:solidFill>
                  <a:srgbClr val="FFFFFF"/>
                </a:solidFill>
              </a14:hiddenFill>
            </a:ext>
          </a:extLst>
        </p:spPr>
      </p:pic>
      <p:sp>
        <p:nvSpPr>
          <p:cNvPr id="7" name="Лента лицом вниз 6"/>
          <p:cNvSpPr/>
          <p:nvPr/>
        </p:nvSpPr>
        <p:spPr>
          <a:xfrm>
            <a:off x="65651" y="34568"/>
            <a:ext cx="9073008" cy="6480719"/>
          </a:xfrm>
          <a:prstGeom prst="ribbon">
            <a:avLst>
              <a:gd name="adj1" fmla="val 15793"/>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a:solidFill>
                  <a:schemeClr val="bg1"/>
                </a:solidFill>
              </a:rPr>
              <a:t>Дистанционное обучение на данный момент является одной из самых актуальных тем, обсуждаемых в ряду инноваций в системе образования Условия самоизоляции изменили жизнь детей и взрослых. Все дети дошкольного возраста: и посещающие, и не посещающие дошкольные образовательные организации, оказались в ситуации необходимости освоения ими содержания основных образовательных программ дошкольного образования без возможности непосредственного взаимодействия с педагогом. Перед родителями соответственно встает проблема семейного воспитания. В этом случае, встал вопрос о переходе ДОО в режим оказания родителям, имеющим детей раннего и дошкольного возраста, психолого-педагогической, методический и консультативной помощи по вопросам воспитания и освоения детьми содержания дошкольного образования с использованием дистанционных технологий. В связи с этим возникает необходимость выйти на новый формат взаимодействия всех членов педагогического процесса. В сложившихся условиях деятельность педагога переформатируется, изменив основные формы работы с детьми и родителями на дистанционный режим</a:t>
            </a:r>
            <a:endParaRPr lang="ru-RU" sz="1400" dirty="0">
              <a:solidFill>
                <a:schemeClr val="bg1"/>
              </a:solidFill>
            </a:endParaRPr>
          </a:p>
        </p:txBody>
      </p:sp>
    </p:spTree>
    <p:extLst>
      <p:ext uri="{BB962C8B-B14F-4D97-AF65-F5344CB8AC3E}">
        <p14:creationId xmlns:p14="http://schemas.microsoft.com/office/powerpoint/2010/main" val="25809684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informatika"/>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9144000" cy="6858000"/>
          </a:xfrm>
          <a:prstGeom prst="rect">
            <a:avLst/>
          </a:prstGeom>
          <a:noFill/>
          <a:ln>
            <a:noFill/>
          </a:ln>
        </p:spPr>
      </p:pic>
      <p:sp>
        <p:nvSpPr>
          <p:cNvPr id="4" name="Горизонтальный свиток 3"/>
          <p:cNvSpPr/>
          <p:nvPr/>
        </p:nvSpPr>
        <p:spPr>
          <a:xfrm>
            <a:off x="376404" y="0"/>
            <a:ext cx="4824536" cy="1224136"/>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a:solidFill>
                  <a:schemeClr val="bg1"/>
                </a:solidFill>
              </a:rPr>
              <a:t>Основными принципами применения </a:t>
            </a:r>
            <a:r>
              <a:rPr lang="ru-RU" sz="1400" b="1" dirty="0" err="1">
                <a:solidFill>
                  <a:schemeClr val="bg1"/>
                </a:solidFill>
              </a:rPr>
              <a:t>дистационных</a:t>
            </a:r>
            <a:r>
              <a:rPr lang="ru-RU" sz="1400" b="1" dirty="0">
                <a:solidFill>
                  <a:schemeClr val="bg1"/>
                </a:solidFill>
              </a:rPr>
              <a:t> образовательных технологий (ДОТ) являются</a:t>
            </a:r>
            <a:r>
              <a:rPr lang="ru-RU" sz="1400" b="1" dirty="0" smtClean="0">
                <a:solidFill>
                  <a:schemeClr val="bg1"/>
                </a:solidFill>
              </a:rPr>
              <a:t>:</a:t>
            </a:r>
            <a:endParaRPr lang="ru-RU" sz="1400" b="1" dirty="0">
              <a:solidFill>
                <a:schemeClr val="bg1"/>
              </a:solidFill>
            </a:endParaRPr>
          </a:p>
        </p:txBody>
      </p:sp>
      <p:sp>
        <p:nvSpPr>
          <p:cNvPr id="5" name="Горизонтальный свиток 4"/>
          <p:cNvSpPr/>
          <p:nvPr/>
        </p:nvSpPr>
        <p:spPr>
          <a:xfrm>
            <a:off x="1598566" y="980728"/>
            <a:ext cx="6624736" cy="1584176"/>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bg1"/>
                </a:solidFill>
              </a:rPr>
              <a:t>принцип доступности, выражающийся в предоставлении всем участникам образовательного процесса возможности получения качественной и своевременной информации непосредственно по месту жительства; </a:t>
            </a:r>
            <a:endParaRPr lang="ru-RU" b="1" dirty="0">
              <a:solidFill>
                <a:schemeClr val="bg1"/>
              </a:solidFill>
            </a:endParaRPr>
          </a:p>
        </p:txBody>
      </p:sp>
      <p:sp>
        <p:nvSpPr>
          <p:cNvPr id="6" name="Горизонтальный свиток 5"/>
          <p:cNvSpPr/>
          <p:nvPr/>
        </p:nvSpPr>
        <p:spPr>
          <a:xfrm>
            <a:off x="2915816" y="2276872"/>
            <a:ext cx="5616624" cy="1872208"/>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bg1"/>
                </a:solidFill>
              </a:rPr>
              <a:t>принцип персонализации, выражающийся в создании условий (педагогических, организационных и технических) для реализации индивидуальной образовательной траектории обучающегося</a:t>
            </a:r>
            <a:endParaRPr lang="ru-RU" b="1" dirty="0">
              <a:solidFill>
                <a:schemeClr val="bg1"/>
              </a:solidFill>
            </a:endParaRPr>
          </a:p>
        </p:txBody>
      </p:sp>
      <p:sp>
        <p:nvSpPr>
          <p:cNvPr id="8" name="Горизонтальный свиток 7"/>
          <p:cNvSpPr/>
          <p:nvPr/>
        </p:nvSpPr>
        <p:spPr>
          <a:xfrm>
            <a:off x="827584" y="4005064"/>
            <a:ext cx="5616624" cy="1656184"/>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bg1"/>
                </a:solidFill>
              </a:rPr>
              <a:t>принцип интерактивности, выражающийся в возможности постоянных контактов всех участников образовательного процесса с помощью информационно-образовательной среды; </a:t>
            </a:r>
            <a:endParaRPr lang="ru-RU" b="1" dirty="0">
              <a:solidFill>
                <a:schemeClr val="bg1"/>
              </a:solidFill>
            </a:endParaRPr>
          </a:p>
        </p:txBody>
      </p:sp>
      <p:sp>
        <p:nvSpPr>
          <p:cNvPr id="9" name="Горизонтальный свиток 8"/>
          <p:cNvSpPr/>
          <p:nvPr/>
        </p:nvSpPr>
        <p:spPr>
          <a:xfrm>
            <a:off x="1475656" y="5417840"/>
            <a:ext cx="5616624" cy="144016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bg1"/>
                </a:solidFill>
              </a:rPr>
              <a:t>принцип гибкости, дающий возможность участникам образовательного процесса работать в необходимом для них темпе и в удобное для себя время.</a:t>
            </a:r>
            <a:endParaRPr lang="ru-RU" dirty="0">
              <a:solidFill>
                <a:schemeClr val="bg1"/>
              </a:solidFill>
            </a:endParaRPr>
          </a:p>
        </p:txBody>
      </p:sp>
    </p:spTree>
    <p:extLst>
      <p:ext uri="{BB962C8B-B14F-4D97-AF65-F5344CB8AC3E}">
        <p14:creationId xmlns:p14="http://schemas.microsoft.com/office/powerpoint/2010/main" val="676014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smtClean="0"/>
              <a:t>Фотоальбом</a:t>
            </a:r>
            <a:endParaRPr lang="ru-RU"/>
          </a:p>
        </p:txBody>
      </p:sp>
      <p:sp>
        <p:nvSpPr>
          <p:cNvPr id="3" name="Подзаголовок 2"/>
          <p:cNvSpPr>
            <a:spLocks noGrp="1"/>
          </p:cNvSpPr>
          <p:nvPr>
            <p:ph type="subTitle" idx="1"/>
          </p:nvPr>
        </p:nvSpPr>
        <p:spPr/>
        <p:txBody>
          <a:bodyPr/>
          <a:lstStyle/>
          <a:p>
            <a:r>
              <a:rPr lang="ru-RU" smtClean="0"/>
              <a:t>Алексей</a:t>
            </a:r>
            <a:endParaRPr lang="ru-RU"/>
          </a:p>
        </p:txBody>
      </p:sp>
      <p:pic>
        <p:nvPicPr>
          <p:cNvPr id="1026" name="Picture 2" descr="C:\Users\Алексей\Desktop\проет\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2405063"/>
            <a:ext cx="2743200" cy="204787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Алексей\Desktop\проет\informatik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Вертикальный свиток 3"/>
          <p:cNvSpPr/>
          <p:nvPr/>
        </p:nvSpPr>
        <p:spPr>
          <a:xfrm>
            <a:off x="1475656" y="476672"/>
            <a:ext cx="6840760" cy="5652628"/>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solidFill>
                <a:schemeClr val="bg1"/>
              </a:solidFill>
            </a:endParaRPr>
          </a:p>
          <a:p>
            <a:pPr algn="ctr"/>
            <a:r>
              <a:rPr lang="ru-RU" dirty="0" smtClean="0">
                <a:solidFill>
                  <a:schemeClr val="bg1"/>
                </a:solidFill>
              </a:rPr>
              <a:t>Главная </a:t>
            </a:r>
            <a:r>
              <a:rPr lang="ru-RU" b="1" dirty="0" smtClean="0">
                <a:solidFill>
                  <a:schemeClr val="bg1"/>
                </a:solidFill>
              </a:rPr>
              <a:t>цель </a:t>
            </a:r>
            <a:r>
              <a:rPr lang="ru-RU" dirty="0">
                <a:solidFill>
                  <a:schemeClr val="bg1"/>
                </a:solidFill>
              </a:rPr>
              <a:t>дистанционного обучения - предоставить ребенку возможности получить образование на дому, оказать педагогическую поддержку и консультативную помощь родителям обучающихся. </a:t>
            </a:r>
            <a:r>
              <a:rPr lang="ru-RU" b="1" dirty="0">
                <a:solidFill>
                  <a:schemeClr val="bg1"/>
                </a:solidFill>
              </a:rPr>
              <a:t>Задачи:</a:t>
            </a:r>
            <a:r>
              <a:rPr lang="ru-RU" dirty="0">
                <a:solidFill>
                  <a:schemeClr val="bg1"/>
                </a:solidFill>
              </a:rPr>
              <a:t> - Удовлетворение потребностей родителей и детей в получении образования - Повышение качества и эффективности образования путем внедрения дистанционных технологий - Предоставление воспитанникам возможности освоения образовательных программ непосредственно по месту их жительства или временного пребывания - Усиление личностной направленности образовательного процесса - Обеспечение нацеленности на распространение знаний среди родителей, повышение уровня их </a:t>
            </a:r>
            <a:r>
              <a:rPr lang="ru-RU" dirty="0" smtClean="0">
                <a:solidFill>
                  <a:schemeClr val="bg1"/>
                </a:solidFill>
              </a:rPr>
              <a:t>компетенции</a:t>
            </a:r>
            <a:endParaRPr lang="ru-RU" i="1" dirty="0">
              <a:solidFill>
                <a:schemeClr val="bg1"/>
              </a:solidFill>
            </a:endParaRPr>
          </a:p>
        </p:txBody>
      </p:sp>
    </p:spTree>
    <p:extLst>
      <p:ext uri="{BB962C8B-B14F-4D97-AF65-F5344CB8AC3E}">
        <p14:creationId xmlns:p14="http://schemas.microsoft.com/office/powerpoint/2010/main" val="2881935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informatika"/>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9144000" cy="6858000"/>
          </a:xfrm>
          <a:prstGeom prst="rect">
            <a:avLst/>
          </a:prstGeom>
          <a:noFill/>
          <a:ln>
            <a:noFill/>
          </a:ln>
        </p:spPr>
      </p:pic>
      <p:sp>
        <p:nvSpPr>
          <p:cNvPr id="4" name="Горизонтальный свиток 3"/>
          <p:cNvSpPr/>
          <p:nvPr/>
        </p:nvSpPr>
        <p:spPr>
          <a:xfrm>
            <a:off x="683568" y="188640"/>
            <a:ext cx="5184576" cy="2016224"/>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bg1"/>
                </a:solidFill>
              </a:rPr>
              <a:t>Суть дистанционного обучения дошкольника заключается в том, что ребенок получает возможность смотреть видео-занятия, изучать учебный материал, а также находясь дома, получить и выполнить задания.</a:t>
            </a:r>
            <a:endParaRPr lang="ru-RU" b="1" dirty="0">
              <a:solidFill>
                <a:schemeClr val="bg1"/>
              </a:solidFill>
            </a:endParaRPr>
          </a:p>
        </p:txBody>
      </p:sp>
      <p:sp>
        <p:nvSpPr>
          <p:cNvPr id="5" name="Горизонтальный свиток 4"/>
          <p:cNvSpPr/>
          <p:nvPr/>
        </p:nvSpPr>
        <p:spPr>
          <a:xfrm>
            <a:off x="1475656" y="1988840"/>
            <a:ext cx="7128792" cy="2304256"/>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bg1"/>
                </a:solidFill>
              </a:rPr>
              <a:t>В заключении ребенок может выполнить творческую работу, поучаствовать в конкурсе. Это необходимо для того, чтобы убедиться в том, что материал действительно изучен и усвоен, а в процессе выполнения творческой работы или участия в конкурсе ребенок использует полученные знания. </a:t>
            </a:r>
            <a:endParaRPr lang="ru-RU" b="1" dirty="0">
              <a:solidFill>
                <a:schemeClr val="bg1"/>
              </a:solidFill>
            </a:endParaRPr>
          </a:p>
        </p:txBody>
      </p:sp>
      <p:sp>
        <p:nvSpPr>
          <p:cNvPr id="6" name="Горизонтальный свиток 5"/>
          <p:cNvSpPr/>
          <p:nvPr/>
        </p:nvSpPr>
        <p:spPr>
          <a:xfrm>
            <a:off x="1907704" y="4293096"/>
            <a:ext cx="6329321" cy="2376264"/>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bg1"/>
                </a:solidFill>
              </a:rPr>
              <a:t>Кратность обновления информации может быть разной, в соответствии с выбранной тактикой. Например, 1 раз в неделю выкладывается весь материал в соответствии с изучаемой темой. Или, каждый день выкладываются материалы, помогающие включить в деятельность детей до тех новых видов активности. </a:t>
            </a:r>
          </a:p>
        </p:txBody>
      </p:sp>
    </p:spTree>
    <p:extLst>
      <p:ext uri="{BB962C8B-B14F-4D97-AF65-F5344CB8AC3E}">
        <p14:creationId xmlns:p14="http://schemas.microsoft.com/office/powerpoint/2010/main" val="13511571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smtClean="0"/>
              <a:t>Фотоальбом</a:t>
            </a:r>
            <a:endParaRPr lang="ru-RU"/>
          </a:p>
        </p:txBody>
      </p:sp>
      <p:sp>
        <p:nvSpPr>
          <p:cNvPr id="3" name="Подзаголовок 2"/>
          <p:cNvSpPr>
            <a:spLocks noGrp="1"/>
          </p:cNvSpPr>
          <p:nvPr>
            <p:ph type="subTitle" idx="1"/>
          </p:nvPr>
        </p:nvSpPr>
        <p:spPr/>
        <p:txBody>
          <a:bodyPr/>
          <a:lstStyle/>
          <a:p>
            <a:r>
              <a:rPr lang="ru-RU" smtClean="0"/>
              <a:t>Алексей</a:t>
            </a:r>
            <a:endParaRPr lang="ru-RU"/>
          </a:p>
        </p:txBody>
      </p:sp>
      <p:pic>
        <p:nvPicPr>
          <p:cNvPr id="1026" name="Picture 2" descr="C:\Users\Алексей\Desktop\проет\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2405063"/>
            <a:ext cx="2743200" cy="204787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Алексей\Desktop\проет\informatik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Вертикальный свиток 3"/>
          <p:cNvSpPr/>
          <p:nvPr/>
        </p:nvSpPr>
        <p:spPr>
          <a:xfrm>
            <a:off x="1619672" y="836712"/>
            <a:ext cx="6696744" cy="5292588"/>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schemeClr val="bg1"/>
                </a:solidFill>
              </a:rPr>
              <a:t>Деятельность педагога в системе дистанционного обучения. </a:t>
            </a:r>
            <a:endParaRPr lang="ru-RU" b="1" dirty="0" smtClean="0">
              <a:solidFill>
                <a:schemeClr val="bg1"/>
              </a:solidFill>
            </a:endParaRPr>
          </a:p>
          <a:p>
            <a:pPr algn="ctr"/>
            <a:r>
              <a:rPr lang="ru-RU" dirty="0" smtClean="0">
                <a:solidFill>
                  <a:schemeClr val="bg1"/>
                </a:solidFill>
              </a:rPr>
              <a:t>Педагог </a:t>
            </a:r>
            <a:r>
              <a:rPr lang="ru-RU" dirty="0">
                <a:solidFill>
                  <a:schemeClr val="bg1"/>
                </a:solidFill>
              </a:rPr>
              <a:t>несет ответственность за качество обучения, поэтому ему необходимо быть хорошо подготовленным методически и содержательно к образовательному процессу, уметь работать с программным обеспечением, сервисами сети Интернет, также он должен владеть дистанционными методиками преподавания и знанием особенностей построения образовательного процесса в виртуальной среде. Условия проведения дистанционного обучения могут отличаться по режиму взаимодействия педагога и обучающегося.</a:t>
            </a:r>
            <a:endParaRPr lang="ru-RU" dirty="0" smtClean="0">
              <a:solidFill>
                <a:schemeClr val="bg1"/>
              </a:solidFill>
            </a:endParaRPr>
          </a:p>
        </p:txBody>
      </p:sp>
    </p:spTree>
    <p:extLst>
      <p:ext uri="{BB962C8B-B14F-4D97-AF65-F5344CB8AC3E}">
        <p14:creationId xmlns:p14="http://schemas.microsoft.com/office/powerpoint/2010/main" val="6094939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1637135515"/>
              </p:ext>
            </p:extLst>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074" name="Picture 2" descr="C:\Users\Алексей\Desktop\проет\informatika.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326174" cy="7014021"/>
          </a:xfrm>
          <a:prstGeom prst="rect">
            <a:avLst/>
          </a:prstGeom>
          <a:noFill/>
          <a:extLst>
            <a:ext uri="{909E8E84-426E-40DD-AFC4-6F175D3DCCD1}">
              <a14:hiddenFill xmlns:a14="http://schemas.microsoft.com/office/drawing/2010/main">
                <a:solidFill>
                  <a:srgbClr val="FFFFFF"/>
                </a:solidFill>
              </a14:hiddenFill>
            </a:ext>
          </a:extLst>
        </p:spPr>
      </p:pic>
      <p:sp>
        <p:nvSpPr>
          <p:cNvPr id="5" name="Скругленная прямоугольная выноска 4"/>
          <p:cNvSpPr/>
          <p:nvPr/>
        </p:nvSpPr>
        <p:spPr>
          <a:xfrm>
            <a:off x="1619672" y="404664"/>
            <a:ext cx="5472608" cy="79208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a:solidFill>
                  <a:schemeClr val="bg1"/>
                </a:solidFill>
              </a:rPr>
              <a:t>Существуют два вида режима:</a:t>
            </a:r>
            <a:endParaRPr lang="ru-RU" sz="2400" b="1" dirty="0">
              <a:solidFill>
                <a:schemeClr val="bg1"/>
              </a:solidFill>
            </a:endParaRPr>
          </a:p>
        </p:txBody>
      </p:sp>
      <p:sp>
        <p:nvSpPr>
          <p:cNvPr id="6" name="Стрелка вниз 5"/>
          <p:cNvSpPr/>
          <p:nvPr/>
        </p:nvSpPr>
        <p:spPr>
          <a:xfrm>
            <a:off x="941460" y="1060199"/>
            <a:ext cx="484632" cy="6160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трелка вниз 7"/>
          <p:cNvSpPr/>
          <p:nvPr/>
        </p:nvSpPr>
        <p:spPr>
          <a:xfrm>
            <a:off x="7159102" y="1060197"/>
            <a:ext cx="484632" cy="6160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Вертикальный свиток 8"/>
          <p:cNvSpPr/>
          <p:nvPr/>
        </p:nvSpPr>
        <p:spPr>
          <a:xfrm>
            <a:off x="166837" y="1784874"/>
            <a:ext cx="3973115" cy="4452438"/>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bg1"/>
                </a:solidFill>
              </a:rPr>
              <a:t>Дистанционное занятие в режиме </a:t>
            </a:r>
            <a:r>
              <a:rPr lang="ru-RU" dirty="0" err="1">
                <a:solidFill>
                  <a:schemeClr val="bg1"/>
                </a:solidFill>
              </a:rPr>
              <a:t>offline</a:t>
            </a:r>
            <a:r>
              <a:rPr lang="ru-RU" dirty="0">
                <a:solidFill>
                  <a:schemeClr val="bg1"/>
                </a:solidFill>
              </a:rPr>
              <a:t> выкладывается в методическую копилку Виртуального детского сада (электронный ресурс) и заказчик (родитель (законный представитель) обучающегося) может воспользоваться им в любое удобное для себя время самостоятельно.</a:t>
            </a:r>
            <a:endParaRPr lang="ru-RU" i="1" dirty="0">
              <a:solidFill>
                <a:schemeClr val="bg1"/>
              </a:solidFill>
            </a:endParaRPr>
          </a:p>
        </p:txBody>
      </p:sp>
      <p:sp>
        <p:nvSpPr>
          <p:cNvPr id="11" name="Вертикальный свиток 10"/>
          <p:cNvSpPr/>
          <p:nvPr/>
        </p:nvSpPr>
        <p:spPr>
          <a:xfrm>
            <a:off x="5004048" y="1784874"/>
            <a:ext cx="3744416" cy="4452438"/>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bg1"/>
                </a:solidFill>
              </a:rPr>
              <a:t>Дистанционное занятие в режиме </a:t>
            </a:r>
            <a:r>
              <a:rPr lang="ru-RU" dirty="0" err="1">
                <a:solidFill>
                  <a:schemeClr val="bg1"/>
                </a:solidFill>
              </a:rPr>
              <a:t>online</a:t>
            </a:r>
            <a:r>
              <a:rPr lang="ru-RU" dirty="0">
                <a:solidFill>
                  <a:schemeClr val="bg1"/>
                </a:solidFill>
              </a:rPr>
              <a:t> проводится по заранее составленному расписанию, согласованному с заказчиком.</a:t>
            </a:r>
            <a:endParaRPr lang="ru-RU" i="1" dirty="0">
              <a:solidFill>
                <a:schemeClr val="bg1"/>
              </a:solidFill>
            </a:endParaRPr>
          </a:p>
        </p:txBody>
      </p:sp>
    </p:spTree>
    <p:extLst>
      <p:ext uri="{BB962C8B-B14F-4D97-AF65-F5344CB8AC3E}">
        <p14:creationId xmlns:p14="http://schemas.microsoft.com/office/powerpoint/2010/main" val="2308045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Алексей\Desktop\проет\informatik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910" y="-9670"/>
            <a:ext cx="9251504"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Скругленная прямоугольная выноска 5"/>
          <p:cNvSpPr/>
          <p:nvPr/>
        </p:nvSpPr>
        <p:spPr>
          <a:xfrm>
            <a:off x="1403648" y="908720"/>
            <a:ext cx="6552728" cy="4824536"/>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bg1"/>
                </a:solidFill>
              </a:rPr>
              <a:t>Для проведения педагогом дистанционного занятия в любом из режимов необходимо: </a:t>
            </a:r>
            <a:endParaRPr lang="ru-RU" dirty="0" smtClean="0">
              <a:solidFill>
                <a:schemeClr val="bg1"/>
              </a:solidFill>
            </a:endParaRPr>
          </a:p>
          <a:p>
            <a:pPr marL="285750" indent="-285750" algn="ctr">
              <a:buFontTx/>
              <a:buChar char="-"/>
            </a:pPr>
            <a:r>
              <a:rPr lang="ru-RU" dirty="0" smtClean="0">
                <a:solidFill>
                  <a:schemeClr val="bg1"/>
                </a:solidFill>
              </a:rPr>
              <a:t>выстроить </a:t>
            </a:r>
            <a:r>
              <a:rPr lang="ru-RU" dirty="0">
                <a:solidFill>
                  <a:schemeClr val="bg1"/>
                </a:solidFill>
              </a:rPr>
              <a:t>индивидуальный образовательный маршрут для каждого ребенка за счет возможности выбора уровня и вида представления материала и согласовать его с заказчиком; </a:t>
            </a:r>
            <a:endParaRPr lang="ru-RU" dirty="0" smtClean="0">
              <a:solidFill>
                <a:schemeClr val="bg1"/>
              </a:solidFill>
            </a:endParaRPr>
          </a:p>
          <a:p>
            <a:pPr marL="285750" indent="-285750" algn="ctr">
              <a:buFontTx/>
              <a:buChar char="-"/>
            </a:pPr>
            <a:r>
              <a:rPr lang="ru-RU" dirty="0" smtClean="0">
                <a:solidFill>
                  <a:schemeClr val="bg1"/>
                </a:solidFill>
              </a:rPr>
              <a:t>- </a:t>
            </a:r>
            <a:r>
              <a:rPr lang="ru-RU" dirty="0">
                <a:solidFill>
                  <a:schemeClr val="bg1"/>
                </a:solidFill>
              </a:rPr>
              <a:t>разработать конспекты занятий и подготовить демонстрационный и раздаточный материал к занятиям с элементами видео и аудио, с включением иллюстраций и анимации</a:t>
            </a:r>
            <a:r>
              <a:rPr lang="ru-RU" dirty="0" smtClean="0">
                <a:solidFill>
                  <a:schemeClr val="bg1"/>
                </a:solidFill>
              </a:rPr>
              <a:t>;</a:t>
            </a:r>
          </a:p>
          <a:p>
            <a:pPr marL="285750" indent="-285750" algn="ctr">
              <a:buFontTx/>
              <a:buChar char="-"/>
            </a:pPr>
            <a:r>
              <a:rPr lang="ru-RU" dirty="0" smtClean="0">
                <a:solidFill>
                  <a:schemeClr val="bg1"/>
                </a:solidFill>
              </a:rPr>
              <a:t> </a:t>
            </a:r>
            <a:r>
              <a:rPr lang="ru-RU" dirty="0">
                <a:solidFill>
                  <a:schemeClr val="bg1"/>
                </a:solidFill>
              </a:rPr>
              <a:t>- организовать щадящий режим обучения, нормируя количество времени, проводимого за компьютером; </a:t>
            </a:r>
            <a:endParaRPr lang="ru-RU" dirty="0" smtClean="0">
              <a:solidFill>
                <a:schemeClr val="bg1"/>
              </a:solidFill>
            </a:endParaRPr>
          </a:p>
          <a:p>
            <a:pPr marL="285750" indent="-285750" algn="ctr">
              <a:buFontTx/>
              <a:buChar char="-"/>
            </a:pPr>
            <a:r>
              <a:rPr lang="ru-RU" dirty="0" smtClean="0">
                <a:solidFill>
                  <a:schemeClr val="bg1"/>
                </a:solidFill>
              </a:rPr>
              <a:t>- </a:t>
            </a:r>
            <a:r>
              <a:rPr lang="ru-RU" dirty="0">
                <a:solidFill>
                  <a:schemeClr val="bg1"/>
                </a:solidFill>
              </a:rPr>
              <a:t>разработать и осуществить социальную программу работы с семьей, обязательное включение родителей в процесс обучения ребенка, выработка совместной политики общения</a:t>
            </a:r>
            <a:endParaRPr lang="ru-RU" dirty="0">
              <a:solidFill>
                <a:schemeClr val="bg1"/>
              </a:solidFill>
            </a:endParaRPr>
          </a:p>
        </p:txBody>
      </p:sp>
    </p:spTree>
    <p:extLst>
      <p:ext uri="{BB962C8B-B14F-4D97-AF65-F5344CB8AC3E}">
        <p14:creationId xmlns:p14="http://schemas.microsoft.com/office/powerpoint/2010/main" val="15403253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Алексей\Desktop\проет\зыков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49" y="0"/>
            <a:ext cx="9164149"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Users\Алексей\Desktop\проет\informatik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496" y="0"/>
            <a:ext cx="9264495"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Скругленная прямоугольная выноска 1"/>
          <p:cNvSpPr/>
          <p:nvPr/>
        </p:nvSpPr>
        <p:spPr>
          <a:xfrm>
            <a:off x="1055366" y="764704"/>
            <a:ext cx="6973018" cy="489654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bg1"/>
                </a:solidFill>
              </a:rPr>
              <a:t>При разработке конспектов занятий следует учитывать следующие особенности</a:t>
            </a:r>
            <a:r>
              <a:rPr lang="ru-RU" dirty="0" smtClean="0">
                <a:solidFill>
                  <a:schemeClr val="bg1"/>
                </a:solidFill>
              </a:rPr>
              <a:t>:</a:t>
            </a:r>
          </a:p>
          <a:p>
            <a:pPr marL="285750" indent="-285750" algn="ctr">
              <a:buFontTx/>
              <a:buChar char="-"/>
            </a:pPr>
            <a:r>
              <a:rPr lang="ru-RU" dirty="0" smtClean="0">
                <a:solidFill>
                  <a:schemeClr val="bg1"/>
                </a:solidFill>
              </a:rPr>
              <a:t>сложность </a:t>
            </a:r>
            <a:r>
              <a:rPr lang="ru-RU" dirty="0">
                <a:solidFill>
                  <a:schemeClr val="bg1"/>
                </a:solidFill>
              </a:rPr>
              <a:t>оказания эмоционально-волевого влияния на обучающегося (суггестивные способности</a:t>
            </a:r>
            <a:r>
              <a:rPr lang="ru-RU" dirty="0" smtClean="0">
                <a:solidFill>
                  <a:schemeClr val="bg1"/>
                </a:solidFill>
              </a:rPr>
              <a:t>);</a:t>
            </a:r>
          </a:p>
          <a:p>
            <a:pPr marL="285750" indent="-285750" algn="ctr">
              <a:buFontTx/>
              <a:buChar char="-"/>
            </a:pPr>
            <a:r>
              <a:rPr lang="ru-RU" dirty="0" smtClean="0">
                <a:solidFill>
                  <a:schemeClr val="bg1"/>
                </a:solidFill>
              </a:rPr>
              <a:t> </a:t>
            </a:r>
            <a:r>
              <a:rPr lang="ru-RU" dirty="0">
                <a:solidFill>
                  <a:schemeClr val="bg1"/>
                </a:solidFill>
              </a:rPr>
              <a:t>- сложность в умении определить эмоциональное состояние ребенка по его внешнему виду, жестам, мимике, движениям (перцептивные способности); </a:t>
            </a:r>
            <a:endParaRPr lang="ru-RU" dirty="0" smtClean="0">
              <a:solidFill>
                <a:schemeClr val="bg1"/>
              </a:solidFill>
            </a:endParaRPr>
          </a:p>
          <a:p>
            <a:pPr marL="285750" indent="-285750" algn="ctr">
              <a:buFontTx/>
              <a:buChar char="-"/>
            </a:pPr>
            <a:r>
              <a:rPr lang="ru-RU" dirty="0" smtClean="0">
                <a:solidFill>
                  <a:schemeClr val="bg1"/>
                </a:solidFill>
              </a:rPr>
              <a:t>- </a:t>
            </a:r>
            <a:r>
              <a:rPr lang="ru-RU" dirty="0">
                <a:solidFill>
                  <a:schemeClr val="bg1"/>
                </a:solidFill>
              </a:rPr>
              <a:t>невозможность встретиться глазами с собеседником через веб-камеру</a:t>
            </a:r>
            <a:r>
              <a:rPr lang="ru-RU" dirty="0" smtClean="0">
                <a:solidFill>
                  <a:schemeClr val="bg1"/>
                </a:solidFill>
              </a:rPr>
              <a:t>;</a:t>
            </a:r>
          </a:p>
          <a:p>
            <a:pPr marL="285750" indent="-285750" algn="ctr">
              <a:buFontTx/>
              <a:buChar char="-"/>
            </a:pPr>
            <a:r>
              <a:rPr lang="ru-RU" dirty="0" smtClean="0">
                <a:solidFill>
                  <a:schemeClr val="bg1"/>
                </a:solidFill>
              </a:rPr>
              <a:t> </a:t>
            </a:r>
            <a:r>
              <a:rPr lang="ru-RU" dirty="0">
                <a:solidFill>
                  <a:schemeClr val="bg1"/>
                </a:solidFill>
              </a:rPr>
              <a:t>- сложность в пояснении словами запахов, вкуса и т. д. Необходимо продумать и выбрать наиболее удобный способ доставки учебного материала. С родителями (законными представителями) обговаривается заранее каким образом им будет доставляться учебный материал к данному занятию. Это может быть скачивание с Сайта ДОУ файла и распечатка или использование прочих </a:t>
            </a:r>
            <a:r>
              <a:rPr lang="ru-RU" dirty="0" err="1">
                <a:solidFill>
                  <a:schemeClr val="bg1"/>
                </a:solidFill>
              </a:rPr>
              <a:t>мессенжеров</a:t>
            </a:r>
            <a:r>
              <a:rPr lang="ru-RU" dirty="0">
                <a:solidFill>
                  <a:schemeClr val="bg1"/>
                </a:solidFill>
              </a:rPr>
              <a:t>.</a:t>
            </a:r>
            <a:endParaRPr lang="ru-RU" dirty="0" smtClean="0">
              <a:solidFill>
                <a:schemeClr val="bg1"/>
              </a:solidFill>
            </a:endParaRPr>
          </a:p>
        </p:txBody>
      </p:sp>
    </p:spTree>
    <p:extLst>
      <p:ext uri="{BB962C8B-B14F-4D97-AF65-F5344CB8AC3E}">
        <p14:creationId xmlns:p14="http://schemas.microsoft.com/office/powerpoint/2010/main" val="9438550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1148</TotalTime>
  <Words>1809</Words>
  <Application>Microsoft Office PowerPoint</Application>
  <PresentationFormat>Экран (4:3)</PresentationFormat>
  <Paragraphs>63</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Апекс</vt:lpstr>
      <vt:lpstr>Презентация PowerPoint</vt:lpstr>
      <vt:lpstr>Презентация PowerPoint</vt:lpstr>
      <vt:lpstr>Презентация PowerPoint</vt:lpstr>
      <vt:lpstr>Фотоальбом</vt:lpstr>
      <vt:lpstr>Презентация PowerPoint</vt:lpstr>
      <vt:lpstr>Фотоальбом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Алексей</dc:creator>
  <cp:lastModifiedBy>111</cp:lastModifiedBy>
  <cp:revision>90</cp:revision>
  <dcterms:created xsi:type="dcterms:W3CDTF">2017-05-06T07:32:29Z</dcterms:created>
  <dcterms:modified xsi:type="dcterms:W3CDTF">2021-03-29T18:13:44Z</dcterms:modified>
</cp:coreProperties>
</file>