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3" r:id="rId2"/>
    <p:sldId id="264" r:id="rId3"/>
    <p:sldId id="265" r:id="rId4"/>
    <p:sldId id="299" r:id="rId5"/>
    <p:sldId id="300" r:id="rId6"/>
    <p:sldId id="301" r:id="rId7"/>
    <p:sldId id="302" r:id="rId8"/>
    <p:sldId id="266" r:id="rId9"/>
    <p:sldId id="267" r:id="rId10"/>
    <p:sldId id="271" r:id="rId11"/>
    <p:sldId id="286" r:id="rId12"/>
    <p:sldId id="285" r:id="rId13"/>
    <p:sldId id="304" r:id="rId14"/>
    <p:sldId id="287" r:id="rId15"/>
    <p:sldId id="288" r:id="rId16"/>
    <p:sldId id="270" r:id="rId17"/>
    <p:sldId id="290" r:id="rId18"/>
    <p:sldId id="282" r:id="rId19"/>
    <p:sldId id="283" r:id="rId20"/>
    <p:sldId id="305" r:id="rId21"/>
    <p:sldId id="296" r:id="rId22"/>
    <p:sldId id="295" r:id="rId23"/>
    <p:sldId id="303" r:id="rId24"/>
    <p:sldId id="294" r:id="rId25"/>
    <p:sldId id="307" r:id="rId26"/>
    <p:sldId id="306" r:id="rId27"/>
    <p:sldId id="29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0F01C"/>
    <a:srgbClr val="D2B53A"/>
    <a:srgbClr val="E9CA7B"/>
    <a:srgbClr val="16F6EB"/>
    <a:srgbClr val="CBE626"/>
    <a:srgbClr val="E87FF9"/>
    <a:srgbClr val="91F913"/>
    <a:srgbClr val="F3BCFC"/>
    <a:srgbClr val="D419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1400" autoAdjust="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D87D1-C9DC-413B-80EB-EEBB609C761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94F5E5A-ACD4-4457-B816-BF987CB1AF70}">
      <dgm:prSet phldrT="[Текст]" phldr="1"/>
      <dgm:spPr/>
      <dgm:t>
        <a:bodyPr/>
        <a:lstStyle/>
        <a:p>
          <a:endParaRPr lang="ru-RU"/>
        </a:p>
      </dgm:t>
    </dgm:pt>
    <dgm:pt modelId="{440E7322-1E30-42E7-B497-100BE33CE8A8}" type="parTrans" cxnId="{E486EB0A-8E98-4A88-9A7C-6D659AD71A9A}">
      <dgm:prSet/>
      <dgm:spPr/>
      <dgm:t>
        <a:bodyPr/>
        <a:lstStyle/>
        <a:p>
          <a:endParaRPr lang="ru-RU"/>
        </a:p>
      </dgm:t>
    </dgm:pt>
    <dgm:pt modelId="{F67DEE42-AFCC-4033-B6BE-CD7538900FF5}" type="sibTrans" cxnId="{E486EB0A-8E98-4A88-9A7C-6D659AD71A9A}">
      <dgm:prSet/>
      <dgm:spPr/>
      <dgm:t>
        <a:bodyPr/>
        <a:lstStyle/>
        <a:p>
          <a:endParaRPr lang="ru-RU"/>
        </a:p>
      </dgm:t>
    </dgm:pt>
    <dgm:pt modelId="{AFF4AA03-FDC3-4EDA-9C57-158733633B8B}">
      <dgm:prSet phldrT="[Текст]" phldr="1"/>
      <dgm:spPr/>
      <dgm:t>
        <a:bodyPr/>
        <a:lstStyle/>
        <a:p>
          <a:endParaRPr lang="ru-RU"/>
        </a:p>
      </dgm:t>
    </dgm:pt>
    <dgm:pt modelId="{C088E131-34DB-478E-9665-A74518952013}" type="parTrans" cxnId="{305E8930-5614-42E5-A093-5FBF9A781B52}">
      <dgm:prSet/>
      <dgm:spPr/>
      <dgm:t>
        <a:bodyPr/>
        <a:lstStyle/>
        <a:p>
          <a:endParaRPr lang="ru-RU"/>
        </a:p>
      </dgm:t>
    </dgm:pt>
    <dgm:pt modelId="{CC7DC918-FD3F-4DB5-8015-6B20C00ADEF9}" type="sibTrans" cxnId="{305E8930-5614-42E5-A093-5FBF9A781B52}">
      <dgm:prSet/>
      <dgm:spPr/>
      <dgm:t>
        <a:bodyPr/>
        <a:lstStyle/>
        <a:p>
          <a:endParaRPr lang="ru-RU"/>
        </a:p>
      </dgm:t>
    </dgm:pt>
    <dgm:pt modelId="{181D3C57-D6FA-47EB-A6E2-793E03B1853F}">
      <dgm:prSet phldrT="[Текст]" phldr="1"/>
      <dgm:spPr/>
      <dgm:t>
        <a:bodyPr/>
        <a:lstStyle/>
        <a:p>
          <a:endParaRPr lang="ru-RU"/>
        </a:p>
      </dgm:t>
    </dgm:pt>
    <dgm:pt modelId="{DE3EDC21-E6A7-41C1-803F-3BD19CC4A979}" type="parTrans" cxnId="{211E60C8-A3B3-426C-BC4C-3BB837C4F1D8}">
      <dgm:prSet/>
      <dgm:spPr/>
      <dgm:t>
        <a:bodyPr/>
        <a:lstStyle/>
        <a:p>
          <a:endParaRPr lang="ru-RU"/>
        </a:p>
      </dgm:t>
    </dgm:pt>
    <dgm:pt modelId="{36A63A4E-CCF0-4F5B-BB8E-25ED3D08069B}" type="sibTrans" cxnId="{211E60C8-A3B3-426C-BC4C-3BB837C4F1D8}">
      <dgm:prSet/>
      <dgm:spPr/>
      <dgm:t>
        <a:bodyPr/>
        <a:lstStyle/>
        <a:p>
          <a:endParaRPr lang="ru-RU"/>
        </a:p>
      </dgm:t>
    </dgm:pt>
    <dgm:pt modelId="{37130148-F0F6-427A-82D4-BE44D5CF1C51}">
      <dgm:prSet phldrT="[Текст]" phldr="1"/>
      <dgm:spPr/>
      <dgm:t>
        <a:bodyPr/>
        <a:lstStyle/>
        <a:p>
          <a:endParaRPr lang="ru-RU"/>
        </a:p>
      </dgm:t>
    </dgm:pt>
    <dgm:pt modelId="{28FB6ED0-8073-4F2B-B911-D686A7CFEF4E}" type="parTrans" cxnId="{A2462709-8DB0-4D00-A791-C6D1A69D4456}">
      <dgm:prSet/>
      <dgm:spPr/>
      <dgm:t>
        <a:bodyPr/>
        <a:lstStyle/>
        <a:p>
          <a:endParaRPr lang="ru-RU"/>
        </a:p>
      </dgm:t>
    </dgm:pt>
    <dgm:pt modelId="{C433F029-3971-4A35-9B4E-332D29C6292A}" type="sibTrans" cxnId="{A2462709-8DB0-4D00-A791-C6D1A69D4456}">
      <dgm:prSet/>
      <dgm:spPr/>
      <dgm:t>
        <a:bodyPr/>
        <a:lstStyle/>
        <a:p>
          <a:endParaRPr lang="ru-RU"/>
        </a:p>
      </dgm:t>
    </dgm:pt>
    <dgm:pt modelId="{56F5A49A-4904-412F-922D-14883A672D84}">
      <dgm:prSet phldrT="[Текст]" phldr="1"/>
      <dgm:spPr/>
      <dgm:t>
        <a:bodyPr/>
        <a:lstStyle/>
        <a:p>
          <a:endParaRPr lang="ru-RU"/>
        </a:p>
      </dgm:t>
    </dgm:pt>
    <dgm:pt modelId="{1FDB31C6-3AF1-46F5-BA11-B7635B29D2E5}" type="parTrans" cxnId="{7A9CD9FF-0333-4D46-A086-C7DD33FB226B}">
      <dgm:prSet/>
      <dgm:spPr/>
      <dgm:t>
        <a:bodyPr/>
        <a:lstStyle/>
        <a:p>
          <a:endParaRPr lang="ru-RU"/>
        </a:p>
      </dgm:t>
    </dgm:pt>
    <dgm:pt modelId="{81D4F2BE-1E70-4D40-B5AF-082035EE6048}" type="sibTrans" cxnId="{7A9CD9FF-0333-4D46-A086-C7DD33FB226B}">
      <dgm:prSet/>
      <dgm:spPr/>
      <dgm:t>
        <a:bodyPr/>
        <a:lstStyle/>
        <a:p>
          <a:endParaRPr lang="ru-RU"/>
        </a:p>
      </dgm:t>
    </dgm:pt>
    <dgm:pt modelId="{3AF95483-2FE4-4D0D-BF79-F6F36F9F02F2}">
      <dgm:prSet phldrT="[Текст]" phldr="1"/>
      <dgm:spPr/>
      <dgm:t>
        <a:bodyPr/>
        <a:lstStyle/>
        <a:p>
          <a:endParaRPr lang="ru-RU"/>
        </a:p>
      </dgm:t>
    </dgm:pt>
    <dgm:pt modelId="{D7F0EB93-9616-4975-8797-F92F0DBDE9A2}" type="parTrans" cxnId="{CB668EC3-A076-4885-BB14-9E221285FE20}">
      <dgm:prSet/>
      <dgm:spPr/>
      <dgm:t>
        <a:bodyPr/>
        <a:lstStyle/>
        <a:p>
          <a:endParaRPr lang="ru-RU"/>
        </a:p>
      </dgm:t>
    </dgm:pt>
    <dgm:pt modelId="{5D8B72B6-14FD-4297-B3BB-2CB9E2897B55}" type="sibTrans" cxnId="{CB668EC3-A076-4885-BB14-9E221285FE20}">
      <dgm:prSet/>
      <dgm:spPr/>
      <dgm:t>
        <a:bodyPr/>
        <a:lstStyle/>
        <a:p>
          <a:endParaRPr lang="ru-RU"/>
        </a:p>
      </dgm:t>
    </dgm:pt>
    <dgm:pt modelId="{1D9C1E99-6956-4558-A890-C19927C6E06E}" type="pres">
      <dgm:prSet presAssocID="{F82D87D1-C9DC-413B-80EB-EEBB609C76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4C14CB-93A5-4458-A46E-6C6432851988}" type="pres">
      <dgm:prSet presAssocID="{794F5E5A-ACD4-4457-B816-BF987CB1AF70}" presName="linNode" presStyleCnt="0"/>
      <dgm:spPr/>
    </dgm:pt>
    <dgm:pt modelId="{0F22202B-0998-44AC-A0ED-BE3C74A7BC84}" type="pres">
      <dgm:prSet presAssocID="{794F5E5A-ACD4-4457-B816-BF987CB1AF7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3411B-9419-4EC5-A104-ADFFC3712B7F}" type="pres">
      <dgm:prSet presAssocID="{794F5E5A-ACD4-4457-B816-BF987CB1AF7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545F9-3604-4168-8617-2A0827B717DD}" type="pres">
      <dgm:prSet presAssocID="{F67DEE42-AFCC-4033-B6BE-CD7538900FF5}" presName="spacing" presStyleCnt="0"/>
      <dgm:spPr/>
    </dgm:pt>
    <dgm:pt modelId="{C10FAB1E-9441-4C3B-B7D6-00AF35FA92A7}" type="pres">
      <dgm:prSet presAssocID="{37130148-F0F6-427A-82D4-BE44D5CF1C51}" presName="linNode" presStyleCnt="0"/>
      <dgm:spPr/>
    </dgm:pt>
    <dgm:pt modelId="{A6F0A123-E447-493A-BDEA-D9A30B1A18D2}" type="pres">
      <dgm:prSet presAssocID="{37130148-F0F6-427A-82D4-BE44D5CF1C5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6D548-A2A6-4DCF-87DA-C6F5BB70AB70}" type="pres">
      <dgm:prSet presAssocID="{37130148-F0F6-427A-82D4-BE44D5CF1C5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DF3EC-69E4-47A4-926E-C138B05306F7}" type="presOf" srcId="{37130148-F0F6-427A-82D4-BE44D5CF1C51}" destId="{A6F0A123-E447-493A-BDEA-D9A30B1A18D2}" srcOrd="0" destOrd="0" presId="urn:microsoft.com/office/officeart/2005/8/layout/vList6"/>
    <dgm:cxn modelId="{A2462709-8DB0-4D00-A791-C6D1A69D4456}" srcId="{F82D87D1-C9DC-413B-80EB-EEBB609C7612}" destId="{37130148-F0F6-427A-82D4-BE44D5CF1C51}" srcOrd="1" destOrd="0" parTransId="{28FB6ED0-8073-4F2B-B911-D686A7CFEF4E}" sibTransId="{C433F029-3971-4A35-9B4E-332D29C6292A}"/>
    <dgm:cxn modelId="{305E8930-5614-42E5-A093-5FBF9A781B52}" srcId="{794F5E5A-ACD4-4457-B816-BF987CB1AF70}" destId="{AFF4AA03-FDC3-4EDA-9C57-158733633B8B}" srcOrd="0" destOrd="0" parTransId="{C088E131-34DB-478E-9665-A74518952013}" sibTransId="{CC7DC918-FD3F-4DB5-8015-6B20C00ADEF9}"/>
    <dgm:cxn modelId="{E486EB0A-8E98-4A88-9A7C-6D659AD71A9A}" srcId="{F82D87D1-C9DC-413B-80EB-EEBB609C7612}" destId="{794F5E5A-ACD4-4457-B816-BF987CB1AF70}" srcOrd="0" destOrd="0" parTransId="{440E7322-1E30-42E7-B497-100BE33CE8A8}" sibTransId="{F67DEE42-AFCC-4033-B6BE-CD7538900FF5}"/>
    <dgm:cxn modelId="{CB668EC3-A076-4885-BB14-9E221285FE20}" srcId="{37130148-F0F6-427A-82D4-BE44D5CF1C51}" destId="{3AF95483-2FE4-4D0D-BF79-F6F36F9F02F2}" srcOrd="1" destOrd="0" parTransId="{D7F0EB93-9616-4975-8797-F92F0DBDE9A2}" sibTransId="{5D8B72B6-14FD-4297-B3BB-2CB9E2897B55}"/>
    <dgm:cxn modelId="{BB8734E8-C7BA-4904-9069-0C6E8B8B2D49}" type="presOf" srcId="{3AF95483-2FE4-4D0D-BF79-F6F36F9F02F2}" destId="{FBE6D548-A2A6-4DCF-87DA-C6F5BB70AB70}" srcOrd="0" destOrd="1" presId="urn:microsoft.com/office/officeart/2005/8/layout/vList6"/>
    <dgm:cxn modelId="{FE333A57-4AE3-4952-B24C-0FAD42BBAC6E}" type="presOf" srcId="{AFF4AA03-FDC3-4EDA-9C57-158733633B8B}" destId="{E733411B-9419-4EC5-A104-ADFFC3712B7F}" srcOrd="0" destOrd="0" presId="urn:microsoft.com/office/officeart/2005/8/layout/vList6"/>
    <dgm:cxn modelId="{3060E98F-4993-4273-A109-8C7A60636668}" type="presOf" srcId="{F82D87D1-C9DC-413B-80EB-EEBB609C7612}" destId="{1D9C1E99-6956-4558-A890-C19927C6E06E}" srcOrd="0" destOrd="0" presId="urn:microsoft.com/office/officeart/2005/8/layout/vList6"/>
    <dgm:cxn modelId="{CAF262B7-805F-43FC-A24C-86B8306A6CBC}" type="presOf" srcId="{794F5E5A-ACD4-4457-B816-BF987CB1AF70}" destId="{0F22202B-0998-44AC-A0ED-BE3C74A7BC84}" srcOrd="0" destOrd="0" presId="urn:microsoft.com/office/officeart/2005/8/layout/vList6"/>
    <dgm:cxn modelId="{E785C371-EC9D-4C7B-86BE-72E98917F123}" type="presOf" srcId="{56F5A49A-4904-412F-922D-14883A672D84}" destId="{FBE6D548-A2A6-4DCF-87DA-C6F5BB70AB70}" srcOrd="0" destOrd="0" presId="urn:microsoft.com/office/officeart/2005/8/layout/vList6"/>
    <dgm:cxn modelId="{1155DA9F-D403-474D-96E0-10B3D78C7A3C}" type="presOf" srcId="{181D3C57-D6FA-47EB-A6E2-793E03B1853F}" destId="{E733411B-9419-4EC5-A104-ADFFC3712B7F}" srcOrd="0" destOrd="1" presId="urn:microsoft.com/office/officeart/2005/8/layout/vList6"/>
    <dgm:cxn modelId="{7A9CD9FF-0333-4D46-A086-C7DD33FB226B}" srcId="{37130148-F0F6-427A-82D4-BE44D5CF1C51}" destId="{56F5A49A-4904-412F-922D-14883A672D84}" srcOrd="0" destOrd="0" parTransId="{1FDB31C6-3AF1-46F5-BA11-B7635B29D2E5}" sibTransId="{81D4F2BE-1E70-4D40-B5AF-082035EE6048}"/>
    <dgm:cxn modelId="{211E60C8-A3B3-426C-BC4C-3BB837C4F1D8}" srcId="{794F5E5A-ACD4-4457-B816-BF987CB1AF70}" destId="{181D3C57-D6FA-47EB-A6E2-793E03B1853F}" srcOrd="1" destOrd="0" parTransId="{DE3EDC21-E6A7-41C1-803F-3BD19CC4A979}" sibTransId="{36A63A4E-CCF0-4F5B-BB8E-25ED3D08069B}"/>
    <dgm:cxn modelId="{AE684972-7BE4-4A8C-A2E1-8DCF29BE7357}" type="presParOf" srcId="{1D9C1E99-6956-4558-A890-C19927C6E06E}" destId="{AC4C14CB-93A5-4458-A46E-6C6432851988}" srcOrd="0" destOrd="0" presId="urn:microsoft.com/office/officeart/2005/8/layout/vList6"/>
    <dgm:cxn modelId="{530333CA-5AFB-444D-B495-59B7C4C56EA8}" type="presParOf" srcId="{AC4C14CB-93A5-4458-A46E-6C6432851988}" destId="{0F22202B-0998-44AC-A0ED-BE3C74A7BC84}" srcOrd="0" destOrd="0" presId="urn:microsoft.com/office/officeart/2005/8/layout/vList6"/>
    <dgm:cxn modelId="{D94B49B9-B9D5-47ED-B673-4283EC659C34}" type="presParOf" srcId="{AC4C14CB-93A5-4458-A46E-6C6432851988}" destId="{E733411B-9419-4EC5-A104-ADFFC3712B7F}" srcOrd="1" destOrd="0" presId="urn:microsoft.com/office/officeart/2005/8/layout/vList6"/>
    <dgm:cxn modelId="{5F1C68E5-BA5A-4168-9341-1ADE33FB8F94}" type="presParOf" srcId="{1D9C1E99-6956-4558-A890-C19927C6E06E}" destId="{603545F9-3604-4168-8617-2A0827B717DD}" srcOrd="1" destOrd="0" presId="urn:microsoft.com/office/officeart/2005/8/layout/vList6"/>
    <dgm:cxn modelId="{38D991E8-FD51-4099-A208-A8AEF8D086F5}" type="presParOf" srcId="{1D9C1E99-6956-4558-A890-C19927C6E06E}" destId="{C10FAB1E-9441-4C3B-B7D6-00AF35FA92A7}" srcOrd="2" destOrd="0" presId="urn:microsoft.com/office/officeart/2005/8/layout/vList6"/>
    <dgm:cxn modelId="{CD71C390-04CF-4EEE-B565-3FBBC7B8E835}" type="presParOf" srcId="{C10FAB1E-9441-4C3B-B7D6-00AF35FA92A7}" destId="{A6F0A123-E447-493A-BDEA-D9A30B1A18D2}" srcOrd="0" destOrd="0" presId="urn:microsoft.com/office/officeart/2005/8/layout/vList6"/>
    <dgm:cxn modelId="{804EAABD-09B4-43F5-ACB4-36A12242CC05}" type="presParOf" srcId="{C10FAB1E-9441-4C3B-B7D6-00AF35FA92A7}" destId="{FBE6D548-A2A6-4DCF-87DA-C6F5BB70AB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3411B-9419-4EC5-A104-ADFFC3712B7F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/>
        </a:p>
      </dsp:txBody>
      <dsp:txXfrm>
        <a:off x="3291839" y="552"/>
        <a:ext cx="4937760" cy="2154694"/>
      </dsp:txXfrm>
    </dsp:sp>
    <dsp:sp modelId="{0F22202B-0998-44AC-A0ED-BE3C74A7BC84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0" y="552"/>
        <a:ext cx="3291840" cy="2154694"/>
      </dsp:txXfrm>
    </dsp:sp>
    <dsp:sp modelId="{FBE6D548-A2A6-4DCF-87DA-C6F5BB70AB70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/>
        </a:p>
      </dsp:txBody>
      <dsp:txXfrm>
        <a:off x="3291839" y="2370716"/>
        <a:ext cx="4937760" cy="2154694"/>
      </dsp:txXfrm>
    </dsp:sp>
    <dsp:sp modelId="{A6F0A123-E447-493A-BDEA-D9A30B1A18D2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0" y="2370716"/>
        <a:ext cx="3291840" cy="215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C3F31-F9F8-43E7-ADB3-A6E3E55DE6C7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C3AE5-658E-40FB-87B5-EA72D5AB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3AE5-658E-40FB-87B5-EA72D5AB155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3AE5-658E-40FB-87B5-EA72D5AB155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B8AB-93FD-4F0A-A3C2-5DCBA850B682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4873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356992"/>
            <a:ext cx="1809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837058"/>
            <a:ext cx="9144000" cy="5020942"/>
          </a:xfrm>
          <a:prstGeom prst="rect">
            <a:avLst/>
          </a:prstGeom>
          <a:solidFill>
            <a:srgbClr val="FFC000"/>
          </a:solidFill>
          <a:ln w="5715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Развитие  звуковой  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интонационной  культуры  речи,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фонематического  слуха.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Заярная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Наталья  Александровна,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воспитатель  МКДОУ  Быковского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№ 3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Быково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2020 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User\Documents\2 образовательные ситу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2592288" cy="2808312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33207" y="3687921"/>
          <a:ext cx="6077585" cy="350520"/>
        </p:xfrm>
        <a:graphic>
          <a:graphicData uri="http://schemas.openxmlformats.org/drawingml/2006/table">
            <a:tbl>
              <a:tblPr/>
              <a:tblGrid>
                <a:gridCol w="60775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Предпосылки  и  условия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5560" cy="6858000"/>
          </a:xfrm>
          <a:prstGeom prst="rect">
            <a:avLst/>
          </a:prstGeom>
          <a:noFill/>
          <a:ln w="38100">
            <a:solidFill>
              <a:srgbClr val="E67826"/>
            </a:solidFill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95736" y="2174087"/>
            <a:ext cx="4680520" cy="584775"/>
          </a:xfrm>
          <a:prstGeom prst="rect">
            <a:avLst/>
          </a:prstGeom>
          <a:solidFill>
            <a:srgbClr val="FFC000"/>
          </a:solidFill>
          <a:ln w="57150">
            <a:solidFill>
              <a:srgbClr val="E16C2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Звуковая культура речи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99792" y="2924944"/>
          <a:ext cx="3888432" cy="432048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Предпосылки 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  условия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2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80112" y="3717032"/>
          <a:ext cx="1944216" cy="432048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1944216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Речевой  слух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F8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1" y="4869160"/>
          <a:ext cx="2448272" cy="1368152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2448272"/>
              </a:tblGrid>
              <a:tr h="136815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бесшумный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глубокий  вдох  и                         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плавный медленный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выдох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63888" y="4499077"/>
          <a:ext cx="2061259" cy="741426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2061259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Фонематический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слух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EEF4"/>
                    </a:solidFill>
                  </a:tcPr>
                </a:tc>
              </a:tr>
            </a:tbl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588224" y="4553689"/>
            <a:ext cx="1296144" cy="646331"/>
          </a:xfrm>
          <a:prstGeom prst="rect">
            <a:avLst/>
          </a:prstGeom>
          <a:solidFill>
            <a:srgbClr val="0CEEF4"/>
          </a:solidFill>
          <a:ln w="38100">
            <a:solidFill>
              <a:srgbClr val="E6782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Слуховое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508104" y="5589241"/>
          <a:ext cx="3024336" cy="1080120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3024336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определять  на слух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то  или иное  звучание  и    направление   звука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 rot="10800000" flipV="1">
            <a:off x="323528" y="3809762"/>
            <a:ext cx="2448272" cy="400110"/>
          </a:xfrm>
          <a:prstGeom prst="rect">
            <a:avLst/>
          </a:prstGeom>
          <a:solidFill>
            <a:srgbClr val="AEF808"/>
          </a:solidFill>
          <a:ln w="38100">
            <a:solidFill>
              <a:srgbClr val="E16C2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 дыхание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499992" y="3356992"/>
            <a:ext cx="1080120" cy="432048"/>
          </a:xfrm>
          <a:prstGeom prst="line">
            <a:avLst/>
          </a:prstGeom>
          <a:ln w="38100">
            <a:solidFill>
              <a:srgbClr val="E1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771800" y="3356992"/>
            <a:ext cx="1656184" cy="432048"/>
          </a:xfrm>
          <a:prstGeom prst="line">
            <a:avLst/>
          </a:prstGeom>
          <a:ln w="38100">
            <a:solidFill>
              <a:srgbClr val="E67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03648" y="4221088"/>
            <a:ext cx="0" cy="622955"/>
          </a:xfrm>
          <a:prstGeom prst="line">
            <a:avLst/>
          </a:prstGeom>
          <a:ln w="38100">
            <a:solidFill>
              <a:srgbClr val="E1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300192" y="4149080"/>
            <a:ext cx="720080" cy="360040"/>
          </a:xfrm>
          <a:prstGeom prst="line">
            <a:avLst/>
          </a:prstGeom>
          <a:ln w="38100">
            <a:solidFill>
              <a:srgbClr val="E1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652120" y="4149080"/>
            <a:ext cx="648072" cy="360040"/>
          </a:xfrm>
          <a:prstGeom prst="line">
            <a:avLst/>
          </a:prstGeom>
          <a:ln w="38100">
            <a:solidFill>
              <a:srgbClr val="E67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164288" y="5229200"/>
            <a:ext cx="0" cy="360040"/>
          </a:xfrm>
          <a:prstGeom prst="line">
            <a:avLst/>
          </a:prstGeom>
          <a:ln w="38100">
            <a:solidFill>
              <a:srgbClr val="E67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71992" cy="674136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636912"/>
            <a:ext cx="2210544" cy="936104"/>
          </a:xfrm>
          <a:prstGeom prst="roundRect">
            <a:avLst/>
          </a:prstGeom>
          <a:solidFill>
            <a:srgbClr val="D41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2708920"/>
            <a:ext cx="2520280" cy="792088"/>
          </a:xfrm>
          <a:prstGeom prst="roundRect">
            <a:avLst/>
          </a:prstGeom>
          <a:solidFill>
            <a:srgbClr val="D41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636912"/>
            <a:ext cx="2376264" cy="936104"/>
          </a:xfrm>
          <a:prstGeom prst="roundRect">
            <a:avLst/>
          </a:prstGeom>
          <a:solidFill>
            <a:srgbClr val="D41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3808" y="1772816"/>
            <a:ext cx="3672408" cy="576064"/>
          </a:xfrm>
          <a:prstGeom prst="roundRect">
            <a:avLst/>
          </a:prstGeom>
          <a:solidFill>
            <a:srgbClr val="D2B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1844824"/>
            <a:ext cx="367240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2708920"/>
            <a:ext cx="2232248" cy="936104"/>
          </a:xfrm>
          <a:prstGeom prst="roundRect">
            <a:avLst/>
          </a:prstGeom>
          <a:solidFill>
            <a:srgbClr val="F3B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восприятия речи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2780928"/>
            <a:ext cx="2448272" cy="792088"/>
          </a:xfrm>
          <a:prstGeom prst="roundRect">
            <a:avLst/>
          </a:prstGeom>
          <a:solidFill>
            <a:srgbClr val="F3B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речедвигательного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аппарата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2708920"/>
            <a:ext cx="2304256" cy="936104"/>
          </a:xfrm>
          <a:prstGeom prst="roundRect">
            <a:avLst/>
          </a:prstGeom>
          <a:solidFill>
            <a:srgbClr val="F3B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произносительной стороны  речи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3861048"/>
            <a:ext cx="1440160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3861048"/>
            <a:ext cx="1346448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7864" y="3789040"/>
            <a:ext cx="2088232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3933056"/>
            <a:ext cx="2304256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3933056"/>
            <a:ext cx="1440160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Слухового внимание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5696" y="3933056"/>
            <a:ext cx="1296144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Речевого слуха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19872" y="3861048"/>
            <a:ext cx="2160240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Артикуляционного,  голосового,  речевого  дыхания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72200" y="4005064"/>
            <a:ext cx="2232248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Произношение  звуков,  чёткой   дикции  и  т.д.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2483768" y="2420888"/>
            <a:ext cx="432048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7" idx="0"/>
          </p:cNvCxnSpPr>
          <p:nvPr/>
        </p:nvCxnSpPr>
        <p:spPr>
          <a:xfrm>
            <a:off x="4283968" y="2492896"/>
            <a:ext cx="36004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516216" y="2492896"/>
            <a:ext cx="144016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2" idx="2"/>
          </p:cNvCxnSpPr>
          <p:nvPr/>
        </p:nvCxnSpPr>
        <p:spPr>
          <a:xfrm>
            <a:off x="4355976" y="3573016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259632" y="3645024"/>
            <a:ext cx="288032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691680" y="3645024"/>
            <a:ext cx="288032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236296" y="3645024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971600" y="4869160"/>
            <a:ext cx="2664296" cy="15841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043608" y="4941168"/>
            <a:ext cx="2664296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Фонематический  слух</a:t>
            </a:r>
          </a:p>
          <a:p>
            <a:pPr>
              <a:buFontTx/>
              <a:buChar char="-"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Звуковысотный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слух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Ритмический  слух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 темпа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силы голос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-Тембр  речи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339752" y="465313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2420888"/>
            <a:ext cx="324036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  речи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3501008"/>
            <a:ext cx="2088232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дыхание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4581128"/>
            <a:ext cx="1512168" cy="698376"/>
          </a:xfrm>
          <a:prstGeom prst="roundRect">
            <a:avLst/>
          </a:prstGeom>
          <a:solidFill>
            <a:srgbClr val="D2B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голос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20272" y="3429000"/>
            <a:ext cx="212372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дикция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4581128"/>
            <a:ext cx="2016224" cy="770384"/>
          </a:xfrm>
          <a:prstGeom prst="roundRect">
            <a:avLst/>
          </a:prstGeom>
          <a:solidFill>
            <a:srgbClr val="D2B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интонация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552" y="4653136"/>
            <a:ext cx="2016224" cy="1080120"/>
          </a:xfrm>
          <a:prstGeom prst="ellipse">
            <a:avLst/>
          </a:prstGeom>
          <a:solidFill>
            <a:srgbClr val="91F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99792" y="5445224"/>
            <a:ext cx="2232248" cy="1080120"/>
          </a:xfrm>
          <a:prstGeom prst="ellipse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голосоподача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059832" y="3068960"/>
            <a:ext cx="576064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96136" y="3068960"/>
            <a:ext cx="122413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 flipH="1">
            <a:off x="3779912" y="3068960"/>
            <a:ext cx="756084" cy="1512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148064" y="3068960"/>
            <a:ext cx="720080" cy="1512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0" idx="0"/>
          </p:cNvCxnSpPr>
          <p:nvPr/>
        </p:nvCxnSpPr>
        <p:spPr>
          <a:xfrm>
            <a:off x="1547664" y="4221088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07904" y="5301208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</p:spPr>
      </p:pic>
      <p:pic>
        <p:nvPicPr>
          <p:cNvPr id="54277" name="Picture 5" descr="C:\Users\User\Desktop\ЗКР\IMG_6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816424" cy="3384376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  <p:pic>
        <p:nvPicPr>
          <p:cNvPr id="54278" name="Picture 6" descr="C:\Users\User\Desktop\ЗКР\IMG_6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4032448" cy="3312368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979712" y="5943600"/>
            <a:ext cx="5472608" cy="5817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 в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младшей группе.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988840"/>
            <a:ext cx="7704856" cy="648072"/>
          </a:xfrm>
          <a:prstGeom prst="roundRect">
            <a:avLst/>
          </a:prstGeom>
          <a:solidFill>
            <a:srgbClr val="D2B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 интонационной стороны  речи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467544" y="2780928"/>
            <a:ext cx="576064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67544" y="3356992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39552" y="3933056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39552" y="4509120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39552" y="5085184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39552" y="5661248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539552" y="6237312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9632" y="2780928"/>
            <a:ext cx="698477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регулировать темп речи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3356992"/>
            <a:ext cx="6912768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 регулировать  ритм  речи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3933056"/>
            <a:ext cx="698477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 изменять  высоту  голоса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59632" y="4509120"/>
            <a:ext cx="6984776" cy="360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 регулировать  силу  голоса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9632" y="5013176"/>
            <a:ext cx="6984776" cy="360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 выделять  ударный  слог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59632" y="5517232"/>
            <a:ext cx="698477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 пользоваться  логическим  ударением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9632" y="6093296"/>
            <a:ext cx="698477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Интонационная  выразительность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000" y="1600200"/>
            <a:ext cx="58740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544" y="188640"/>
            <a:ext cx="9249544" cy="66693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3419872" y="3140968"/>
            <a:ext cx="2016224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звуковой культуры речи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11760" y="2060848"/>
            <a:ext cx="1728192" cy="1152128"/>
          </a:xfrm>
          <a:prstGeom prst="ellipse">
            <a:avLst/>
          </a:prstGeom>
          <a:solidFill>
            <a:srgbClr val="ECD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Музыкальные занятия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0" y="2060848"/>
            <a:ext cx="1656184" cy="1080120"/>
          </a:xfrm>
          <a:prstGeom prst="ellipse">
            <a:avLst/>
          </a:prstGeom>
          <a:solidFill>
            <a:srgbClr val="DEFA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занятия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11760" y="4509120"/>
            <a:ext cx="1800200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Интегрирован-</a:t>
            </a:r>
          </a:p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занятия со специалистами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88024" y="4653136"/>
            <a:ext cx="1584176" cy="1152128"/>
          </a:xfrm>
          <a:prstGeom prst="ellipse">
            <a:avLst/>
          </a:prstGeom>
          <a:solidFill>
            <a:srgbClr val="F3B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Входит в содержание других занятий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6" idx="5"/>
          </p:cNvCxnSpPr>
          <p:nvPr/>
        </p:nvCxnSpPr>
        <p:spPr>
          <a:xfrm>
            <a:off x="3886864" y="3044251"/>
            <a:ext cx="181080" cy="1687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932040" y="3140968"/>
            <a:ext cx="144016" cy="720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04048" y="4437112"/>
            <a:ext cx="216024" cy="28803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779912" y="4509120"/>
            <a:ext cx="72008" cy="720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User\Desktop\НОД 5-02-19 г\2 А НОД.jpg"/>
          <p:cNvPicPr>
            <a:picLocks noChangeAspect="1" noChangeArrowheads="1"/>
          </p:cNvPicPr>
          <p:nvPr/>
        </p:nvPicPr>
        <p:blipFill>
          <a:blip r:embed="rId3" cstate="print"/>
          <a:srcRect t="16667" b="13333"/>
          <a:stretch>
            <a:fillRect/>
          </a:stretch>
        </p:blipFill>
        <p:spPr bwMode="auto">
          <a:xfrm>
            <a:off x="323528" y="4509120"/>
            <a:ext cx="1800200" cy="1656184"/>
          </a:xfrm>
          <a:prstGeom prst="round2DiagRect">
            <a:avLst/>
          </a:prstGeom>
          <a:noFill/>
          <a:ln w="57150">
            <a:solidFill>
              <a:schemeClr val="accent6"/>
            </a:solidFill>
          </a:ln>
        </p:spPr>
      </p:pic>
      <p:cxnSp>
        <p:nvCxnSpPr>
          <p:cNvPr id="27" name="Прямая соединительная линия 26"/>
          <p:cNvCxnSpPr>
            <a:endCxn id="8" idx="2"/>
          </p:cNvCxnSpPr>
          <p:nvPr/>
        </p:nvCxnSpPr>
        <p:spPr>
          <a:xfrm flipV="1">
            <a:off x="2195736" y="5193196"/>
            <a:ext cx="216024" cy="36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\Desktop\Образ-ая ситуация\IMG_7071.JPG"/>
          <p:cNvPicPr>
            <a:picLocks noChangeAspect="1" noChangeArrowheads="1"/>
          </p:cNvPicPr>
          <p:nvPr/>
        </p:nvPicPr>
        <p:blipFill>
          <a:blip r:embed="rId4" cstate="print"/>
          <a:srcRect l="10325" t="8696" r="3629"/>
          <a:stretch>
            <a:fillRect/>
          </a:stretch>
        </p:blipFill>
        <p:spPr bwMode="auto">
          <a:xfrm>
            <a:off x="6588224" y="4581128"/>
            <a:ext cx="1800200" cy="1512168"/>
          </a:xfrm>
          <a:prstGeom prst="round2DiagRect">
            <a:avLst/>
          </a:prstGeom>
          <a:noFill/>
          <a:ln w="57150">
            <a:solidFill>
              <a:schemeClr val="accent6"/>
            </a:solidFill>
          </a:ln>
        </p:spPr>
      </p:pic>
      <p:cxnSp>
        <p:nvCxnSpPr>
          <p:cNvPr id="37" name="Прямая соединительная линия 36"/>
          <p:cNvCxnSpPr>
            <a:stCxn id="9" idx="6"/>
          </p:cNvCxnSpPr>
          <p:nvPr/>
        </p:nvCxnSpPr>
        <p:spPr>
          <a:xfrm>
            <a:off x="6372200" y="5229200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 descr="C:\Users\User\Desktop\Артыкбаевой\IMG_4040.JPG"/>
          <p:cNvPicPr>
            <a:picLocks noChangeAspect="1" noChangeArrowheads="1"/>
          </p:cNvPicPr>
          <p:nvPr/>
        </p:nvPicPr>
        <p:blipFill>
          <a:blip r:embed="rId5" cstate="print"/>
          <a:srcRect l="17059" t="19442"/>
          <a:stretch>
            <a:fillRect/>
          </a:stretch>
        </p:blipFill>
        <p:spPr bwMode="auto">
          <a:xfrm>
            <a:off x="323528" y="2348880"/>
            <a:ext cx="1872208" cy="1440160"/>
          </a:xfrm>
          <a:prstGeom prst="round2DiagRect">
            <a:avLst/>
          </a:prstGeom>
          <a:noFill/>
          <a:ln w="57150">
            <a:solidFill>
              <a:schemeClr val="accent6"/>
            </a:solidFill>
          </a:ln>
        </p:spPr>
      </p:pic>
      <p:cxnSp>
        <p:nvCxnSpPr>
          <p:cNvPr id="46" name="Прямая соединительная линия 45"/>
          <p:cNvCxnSpPr>
            <a:endCxn id="6" idx="2"/>
          </p:cNvCxnSpPr>
          <p:nvPr/>
        </p:nvCxnSpPr>
        <p:spPr>
          <a:xfrm flipV="1">
            <a:off x="2267744" y="2636912"/>
            <a:ext cx="144016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User\Desktop\2 педкопилка\IMG_7130.JPG"/>
          <p:cNvPicPr>
            <a:picLocks noChangeAspect="1" noChangeArrowheads="1"/>
          </p:cNvPicPr>
          <p:nvPr/>
        </p:nvPicPr>
        <p:blipFill>
          <a:blip r:embed="rId6" cstate="print"/>
          <a:srcRect l="3571" t="12196" b="6501"/>
          <a:stretch>
            <a:fillRect/>
          </a:stretch>
        </p:blipFill>
        <p:spPr bwMode="auto">
          <a:xfrm>
            <a:off x="6516216" y="2276872"/>
            <a:ext cx="1944216" cy="1440160"/>
          </a:xfrm>
          <a:prstGeom prst="round2DiagRect">
            <a:avLst/>
          </a:prstGeom>
          <a:noFill/>
          <a:ln w="57150">
            <a:solidFill>
              <a:schemeClr val="accent6"/>
            </a:solidFill>
          </a:ln>
        </p:spPr>
      </p:pic>
      <p:cxnSp>
        <p:nvCxnSpPr>
          <p:cNvPr id="55" name="Прямая соединительная линия 54"/>
          <p:cNvCxnSpPr>
            <a:stCxn id="7" idx="6"/>
          </p:cNvCxnSpPr>
          <p:nvPr/>
        </p:nvCxnSpPr>
        <p:spPr>
          <a:xfrm>
            <a:off x="6228184" y="2600908"/>
            <a:ext cx="216024" cy="36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95739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03848" y="1916832"/>
            <a:ext cx="2592288" cy="2066528"/>
          </a:xfrm>
          <a:prstGeom prst="ellipse">
            <a:avLst/>
          </a:prstGeom>
          <a:solidFill>
            <a:srgbClr val="E9CA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звуковой культуры речи  входит  в  режимные  моменты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868144" y="2420888"/>
            <a:ext cx="1440160" cy="914400"/>
          </a:xfrm>
          <a:prstGeom prst="teardrop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вечерние  часы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4644008" y="3933056"/>
            <a:ext cx="1584176" cy="1008112"/>
          </a:xfrm>
          <a:prstGeom prst="teardrop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 и уход детей домой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1475656" y="2420888"/>
            <a:ext cx="1656184" cy="1008112"/>
          </a:xfrm>
          <a:prstGeom prst="teardrop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Утренняя  речевая  гимнастика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апля 9"/>
          <p:cNvSpPr/>
          <p:nvPr/>
        </p:nvSpPr>
        <p:spPr>
          <a:xfrm>
            <a:off x="2555776" y="3933056"/>
            <a:ext cx="1368152" cy="936104"/>
          </a:xfrm>
          <a:prstGeom prst="teardrop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Прогулка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User\Desktop\ЗКР\IMG_6461.JPG"/>
          <p:cNvPicPr>
            <a:picLocks noChangeAspect="1" noChangeArrowheads="1"/>
          </p:cNvPicPr>
          <p:nvPr/>
        </p:nvPicPr>
        <p:blipFill>
          <a:blip r:embed="rId3" cstate="print"/>
          <a:srcRect t="5556" r="17391"/>
          <a:stretch>
            <a:fillRect/>
          </a:stretch>
        </p:blipFill>
        <p:spPr bwMode="auto">
          <a:xfrm>
            <a:off x="179512" y="3356992"/>
            <a:ext cx="1763688" cy="1440160"/>
          </a:xfrm>
          <a:prstGeom prst="round2Diag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0" name="Picture 2" descr="C:\Users\User\Desktop\ЗКР\IMG_7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941168"/>
            <a:ext cx="1905331" cy="1584176"/>
          </a:xfrm>
          <a:prstGeom prst="round2Diag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1" name="Picture 3" descr="C:\Users\User\Desktop\ЗКР\IMG_7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140968"/>
            <a:ext cx="1800200" cy="1522086"/>
          </a:xfrm>
          <a:prstGeom prst="round2Diag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2" name="Picture 4" descr="C:\Users\User\Desktop\ЗКР\IMG_7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941168"/>
            <a:ext cx="1872208" cy="1512168"/>
          </a:xfrm>
          <a:prstGeom prst="round2Diag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060848"/>
            <a:ext cx="3600400" cy="122413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26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Утренняя  речевая  гимнастика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тренировка артикуляционного аппарата детей, уточнение и закрепление в игровой форме произношения того или иного звука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3645024"/>
            <a:ext cx="3816424" cy="1296144"/>
          </a:xfrm>
          <a:prstGeom prst="roundRect">
            <a:avLst/>
          </a:prstGeom>
          <a:solidFill>
            <a:srgbClr val="FFFF00"/>
          </a:solidFill>
          <a:ln>
            <a:solidFill>
              <a:srgbClr val="926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Прогулка  и  режимные  моменты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 отдельных  детей  в  отчётливом  произношении  слов, в  правильном  употреблении  интонационных  средств  выразительности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5157192"/>
            <a:ext cx="4176464" cy="1058416"/>
          </a:xfrm>
          <a:prstGeom prst="roundRect">
            <a:avLst/>
          </a:prstGeom>
          <a:solidFill>
            <a:srgbClr val="ECD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Вечерние  часы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Организуются  индивидуальные  и  групповые  подвижные,  хоровые,  речевые  дидактические,  сюжетно-ролевые, словесные  игры.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Оздоровление и физ-ра\IMG_4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2592288" cy="1368152"/>
          </a:xfrm>
          <a:prstGeom prst="round2DiagRect">
            <a:avLst/>
          </a:prstGeom>
          <a:noFill/>
          <a:ln w="38100">
            <a:solidFill>
              <a:srgbClr val="FFC000"/>
            </a:solidFill>
          </a:ln>
        </p:spPr>
      </p:pic>
      <p:cxnSp>
        <p:nvCxnSpPr>
          <p:cNvPr id="11" name="Прямая соединительная линия 10"/>
          <p:cNvCxnSpPr>
            <a:endCxn id="2050" idx="2"/>
          </p:cNvCxnSpPr>
          <p:nvPr/>
        </p:nvCxnSpPr>
        <p:spPr>
          <a:xfrm flipV="1">
            <a:off x="3851920" y="2744924"/>
            <a:ext cx="360040" cy="36004"/>
          </a:xfrm>
          <a:prstGeom prst="line">
            <a:avLst/>
          </a:prstGeom>
          <a:ln w="38100">
            <a:solidFill>
              <a:srgbClr val="D2B5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 b="68750"/>
          <a:stretch>
            <a:fillRect/>
          </a:stretch>
        </p:blipFill>
        <p:spPr bwMode="auto">
          <a:xfrm>
            <a:off x="0" y="0"/>
            <a:ext cx="9144000" cy="1988840"/>
          </a:xfrm>
          <a:prstGeom prst="rect">
            <a:avLst/>
          </a:prstGeom>
          <a:noFill/>
        </p:spPr>
      </p:pic>
      <p:pic>
        <p:nvPicPr>
          <p:cNvPr id="2051" name="Picture 3" descr="C:\Users\User\Desktop\Оздоровление и физ-ра\IMG_4744.JPG"/>
          <p:cNvPicPr>
            <a:picLocks noChangeAspect="1" noChangeArrowheads="1"/>
          </p:cNvPicPr>
          <p:nvPr/>
        </p:nvPicPr>
        <p:blipFill>
          <a:blip r:embed="rId4" cstate="print"/>
          <a:srcRect t="8658" r="11238" b="9089"/>
          <a:stretch>
            <a:fillRect/>
          </a:stretch>
        </p:blipFill>
        <p:spPr bwMode="auto">
          <a:xfrm>
            <a:off x="2051720" y="5157192"/>
            <a:ext cx="2232248" cy="1368152"/>
          </a:xfrm>
          <a:prstGeom prst="round2DiagRect">
            <a:avLst/>
          </a:prstGeom>
          <a:noFill/>
          <a:ln w="38100">
            <a:solidFill>
              <a:srgbClr val="D2B53A"/>
            </a:solidFill>
          </a:ln>
        </p:spPr>
      </p:pic>
      <p:cxnSp>
        <p:nvCxnSpPr>
          <p:cNvPr id="26" name="Прямая соединительная линия 25"/>
          <p:cNvCxnSpPr>
            <a:stCxn id="2051" idx="0"/>
          </p:cNvCxnSpPr>
          <p:nvPr/>
        </p:nvCxnSpPr>
        <p:spPr>
          <a:xfrm flipV="1">
            <a:off x="4283968" y="5805264"/>
            <a:ext cx="360040" cy="36004"/>
          </a:xfrm>
          <a:prstGeom prst="line">
            <a:avLst/>
          </a:prstGeom>
          <a:ln w="38100">
            <a:solidFill>
              <a:srgbClr val="D2B5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User\Desktop\ЗКР\прогулка.jpg"/>
          <p:cNvPicPr>
            <a:picLocks noChangeAspect="1" noChangeArrowheads="1"/>
          </p:cNvPicPr>
          <p:nvPr/>
        </p:nvPicPr>
        <p:blipFill>
          <a:blip r:embed="rId5" cstate="print"/>
          <a:srcRect t="14455" b="13269"/>
          <a:stretch>
            <a:fillRect/>
          </a:stretch>
        </p:blipFill>
        <p:spPr bwMode="auto">
          <a:xfrm>
            <a:off x="611560" y="3501008"/>
            <a:ext cx="1584176" cy="1440160"/>
          </a:xfrm>
          <a:prstGeom prst="round2DiagRect">
            <a:avLst/>
          </a:prstGeom>
          <a:noFill/>
          <a:ln w="38100">
            <a:solidFill>
              <a:srgbClr val="D2B53A"/>
            </a:solidFill>
          </a:ln>
        </p:spPr>
      </p:pic>
      <p:cxnSp>
        <p:nvCxnSpPr>
          <p:cNvPr id="13" name="Прямая соединительная линия 12"/>
          <p:cNvCxnSpPr>
            <a:stCxn id="1026" idx="0"/>
            <a:endCxn id="6" idx="1"/>
          </p:cNvCxnSpPr>
          <p:nvPr/>
        </p:nvCxnSpPr>
        <p:spPr>
          <a:xfrm>
            <a:off x="2195736" y="4221088"/>
            <a:ext cx="288032" cy="72008"/>
          </a:xfrm>
          <a:prstGeom prst="line">
            <a:avLst/>
          </a:prstGeom>
          <a:ln w="38100">
            <a:solidFill>
              <a:srgbClr val="D2B5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Users\User\Desktop\ЗКР\IMG_7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645024"/>
            <a:ext cx="1656184" cy="1368152"/>
          </a:xfrm>
          <a:prstGeom prst="round2DiagRect">
            <a:avLst/>
          </a:prstGeom>
          <a:noFill/>
          <a:ln w="38100">
            <a:solidFill>
              <a:srgbClr val="D2B53A"/>
            </a:solidFill>
          </a:ln>
        </p:spPr>
      </p:pic>
      <p:cxnSp>
        <p:nvCxnSpPr>
          <p:cNvPr id="19" name="Прямая соединительная линия 18"/>
          <p:cNvCxnSpPr>
            <a:stCxn id="1027" idx="1"/>
          </p:cNvCxnSpPr>
          <p:nvPr/>
        </p:nvCxnSpPr>
        <p:spPr>
          <a:xfrm>
            <a:off x="7848364" y="5013176"/>
            <a:ext cx="108012" cy="144016"/>
          </a:xfrm>
          <a:prstGeom prst="line">
            <a:avLst/>
          </a:prstGeom>
          <a:ln w="28575">
            <a:solidFill>
              <a:srgbClr val="D2B53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544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ЗКР\рулон бумаги.jpg"/>
          <p:cNvPicPr>
            <a:picLocks noChangeAspect="1" noChangeArrowheads="1"/>
          </p:cNvPicPr>
          <p:nvPr/>
        </p:nvPicPr>
        <p:blipFill>
          <a:blip r:embed="rId3" cstate="print"/>
          <a:srcRect l="18955" t="1639" r="23275" b="3279"/>
          <a:stretch>
            <a:fillRect/>
          </a:stretch>
        </p:blipFill>
        <p:spPr bwMode="auto">
          <a:xfrm>
            <a:off x="251520" y="2636912"/>
            <a:ext cx="2736304" cy="3888432"/>
          </a:xfrm>
          <a:prstGeom prst="rect">
            <a:avLst/>
          </a:prstGeom>
          <a:noFill/>
        </p:spPr>
      </p:pic>
      <p:pic>
        <p:nvPicPr>
          <p:cNvPr id="8" name="Picture 3" descr="C:\Users\User\Desktop\ЗКР\рулон бумаги.jpg"/>
          <p:cNvPicPr>
            <a:picLocks noChangeAspect="1" noChangeArrowheads="1"/>
          </p:cNvPicPr>
          <p:nvPr/>
        </p:nvPicPr>
        <p:blipFill>
          <a:blip r:embed="rId3" cstate="print"/>
          <a:srcRect l="18955" t="1639" r="23275" b="3279"/>
          <a:stretch>
            <a:fillRect/>
          </a:stretch>
        </p:blipFill>
        <p:spPr bwMode="auto">
          <a:xfrm>
            <a:off x="3347864" y="2708920"/>
            <a:ext cx="2664296" cy="3744416"/>
          </a:xfrm>
          <a:prstGeom prst="rect">
            <a:avLst/>
          </a:prstGeom>
          <a:noFill/>
        </p:spPr>
      </p:pic>
      <p:pic>
        <p:nvPicPr>
          <p:cNvPr id="9" name="Picture 3" descr="C:\Users\User\Desktop\ЗКР\рулон бумаги.jpg"/>
          <p:cNvPicPr>
            <a:picLocks noChangeAspect="1" noChangeArrowheads="1"/>
          </p:cNvPicPr>
          <p:nvPr/>
        </p:nvPicPr>
        <p:blipFill>
          <a:blip r:embed="rId3" cstate="print"/>
          <a:srcRect l="18955" t="1639" r="23275" b="3279"/>
          <a:stretch>
            <a:fillRect/>
          </a:stretch>
        </p:blipFill>
        <p:spPr bwMode="auto">
          <a:xfrm>
            <a:off x="6372200" y="2636912"/>
            <a:ext cx="2664296" cy="37444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299695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792" y="1844824"/>
            <a:ext cx="4032448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926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Речевой  материал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4544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2924944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Звукоподражатель-ные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слова,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поговорки, пословицы,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скороговорки,  стихотворения,  небольшие  сказки, рассказы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2996952"/>
            <a:ext cx="2088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Специальные  игры  и  упражнения  направленные  на  развитие  речевого  дыхания,  артикуляционного и  голосового  аппарата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2780928"/>
            <a:ext cx="2411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Сопровождается  показом  наглядного  материала:  предметных  и  сюжетных  картинок, игрушек,  муляжей,  настольных  игр,  кинофильмов,  видеофильмов,  презентаций,  театров,  и т.д.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249544" cy="6741368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2145216"/>
            <a:ext cx="8964488" cy="4401205"/>
          </a:xfrm>
          <a:prstGeom prst="rect">
            <a:avLst/>
          </a:prstGeom>
          <a:solidFill>
            <a:srgbClr val="FFC000"/>
          </a:solidFill>
          <a:ln w="5715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великий дар природы, благодаря которому люди получают возможности общаться  друг с другом, познавать мир.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на её появление и становление природа отводит человеку очень мало времени –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ранний и дошкольный возраст.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       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в этот период создаются благоприятные условия для развития устной речи, закладывается фундамент для письменных форм речи (чтения и письма) ребёнка.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8" name="Picture 2" descr="C:\Users\User\Desktop\ЗКР\IMG_7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176464" cy="3600400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  <p:pic>
        <p:nvPicPr>
          <p:cNvPr id="55299" name="Picture 3" descr="C:\Users\User\Desktop\ЗКР\IMG_7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2896"/>
            <a:ext cx="4401950" cy="3672408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547664" y="1772816"/>
            <a:ext cx="6624736" cy="1080120"/>
          </a:xfrm>
          <a:prstGeom prst="ellipse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Музыкальные занятия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39552" y="2924944"/>
            <a:ext cx="2520280" cy="720080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 руководитель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2987824" y="2924944"/>
            <a:ext cx="2448272" cy="7200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Взаимосвязь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364088" y="2924944"/>
            <a:ext cx="252028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3717032"/>
            <a:ext cx="3240360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Отдельные элементы музыкального занятия (слушание музыки, пение, музыкально-ритмические движения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5445224"/>
            <a:ext cx="4248472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 у детей речевой слух,  речевое  дыхание,  голос, дикцию, темп,  ритм и интонационную  выразительность  речи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995936" y="4941168"/>
            <a:ext cx="504056" cy="504056"/>
          </a:xfrm>
          <a:prstGeom prst="downArrow">
            <a:avLst>
              <a:gd name="adj1" fmla="val 50000"/>
              <a:gd name="adj2" fmla="val 5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Народный промысел\IMG_5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2088232" cy="1430835"/>
          </a:xfrm>
          <a:prstGeom prst="round2Diag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3075" name="Picture 3" descr="C:\Users\User\Desktop\НОД 5-02-19 г\1Б Н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17032"/>
            <a:ext cx="2340001" cy="1440160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544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915816" y="3356992"/>
            <a:ext cx="2520280" cy="1512168"/>
          </a:xfrm>
          <a:prstGeom prst="ellipse">
            <a:avLst/>
          </a:prstGeom>
          <a:solidFill>
            <a:srgbClr val="E87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работник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2132856"/>
            <a:ext cx="1512168" cy="1008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 речевого  слуха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216" y="2852936"/>
            <a:ext cx="1728192" cy="12744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 речевого  дыхания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4725144"/>
            <a:ext cx="1994520" cy="1296144"/>
          </a:xfrm>
          <a:prstGeom prst="roundRect">
            <a:avLst/>
          </a:prstGeom>
          <a:solidFill>
            <a:srgbClr val="16F6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темпа и ритма, слитности и плавности речи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2852936"/>
            <a:ext cx="2160240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интонационных средств выразительности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5373216"/>
            <a:ext cx="1440160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голоса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4941168"/>
            <a:ext cx="1872208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 правильного  произношения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5" name="Прямая со стрелкой 14"/>
          <p:cNvCxnSpPr>
            <a:stCxn id="5" idx="0"/>
            <a:endCxn id="6" idx="2"/>
          </p:cNvCxnSpPr>
          <p:nvPr/>
        </p:nvCxnSpPr>
        <p:spPr>
          <a:xfrm flipV="1">
            <a:off x="4175956" y="3140968"/>
            <a:ext cx="72008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1"/>
          </p:cNvCxnSpPr>
          <p:nvPr/>
        </p:nvCxnSpPr>
        <p:spPr>
          <a:xfrm flipV="1">
            <a:off x="5436096" y="3490156"/>
            <a:ext cx="1080120" cy="5869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699792" y="3717032"/>
            <a:ext cx="288032" cy="14401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555776" y="4653136"/>
            <a:ext cx="72008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4"/>
            <a:endCxn id="11" idx="0"/>
          </p:cNvCxnSpPr>
          <p:nvPr/>
        </p:nvCxnSpPr>
        <p:spPr>
          <a:xfrm flipH="1">
            <a:off x="4067944" y="4869160"/>
            <a:ext cx="108012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5"/>
          </p:cNvCxnSpPr>
          <p:nvPr/>
        </p:nvCxnSpPr>
        <p:spPr>
          <a:xfrm>
            <a:off x="5067009" y="4647708"/>
            <a:ext cx="801135" cy="4374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9" name="Picture 2" descr="C:\Users\User\Desktop\ЗКР\IMG_69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2698"/>
          <a:stretch>
            <a:fillRect/>
          </a:stretch>
        </p:blipFill>
        <p:spPr bwMode="auto">
          <a:xfrm>
            <a:off x="107504" y="2060849"/>
            <a:ext cx="4176464" cy="3888432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  <p:pic>
        <p:nvPicPr>
          <p:cNvPr id="53251" name="Picture 3" descr="C:\Users\User\Desktop\ЗКР\IMG_6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060848"/>
            <a:ext cx="4464496" cy="3888432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544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2276872"/>
            <a:ext cx="8064896" cy="720080"/>
          </a:xfrm>
          <a:prstGeom prst="roundRect">
            <a:avLst/>
          </a:prstGeom>
          <a:solidFill>
            <a:srgbClr val="90F01C"/>
          </a:solidFill>
          <a:ln w="57150">
            <a:solidFill>
              <a:srgbClr val="16F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развивающая  среда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140968"/>
            <a:ext cx="8964488" cy="3384376"/>
          </a:xfrm>
          <a:prstGeom prst="roundRect">
            <a:avLst/>
          </a:prstGeom>
          <a:solidFill>
            <a:srgbClr val="CBE626"/>
          </a:solidFill>
          <a:ln w="57150">
            <a:solidFill>
              <a:srgbClr val="D2B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Диагностические  материалы.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Наборы  предметных  картинок-карточек  на  каждый  звук (в начале, в середине и в конце слова)  или логопедические  альбомы.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Картотека  загадок.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Картотека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скороговорок,  составленная  по  алфавитному  принципу.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Комплекты  артикуляционной  гимнастики.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Комплекты  пальчиковой  гимнастики.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Пособия  и  комплексы  упражнений  развития  физиологического  и  речевого  дыхания.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Консультативный  материал  для  родителей  и  воспитателей.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64"/>
            <a:ext cx="9027112" cy="6624736"/>
          </a:xfrm>
          <a:prstGeom prst="rect">
            <a:avLst/>
          </a:prstGeom>
          <a:noFill/>
        </p:spPr>
      </p:pic>
      <p:pic>
        <p:nvPicPr>
          <p:cNvPr id="2050" name="Picture 2" descr="C:\Users\User\Desktop\ЗКР\IMG_6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3312368" cy="216024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</p:pic>
      <p:pic>
        <p:nvPicPr>
          <p:cNvPr id="2051" name="Picture 3" descr="C:\Users\User\Desktop\ЗКР\IMG_6880.JPG"/>
          <p:cNvPicPr>
            <a:picLocks noChangeAspect="1" noChangeArrowheads="1"/>
          </p:cNvPicPr>
          <p:nvPr/>
        </p:nvPicPr>
        <p:blipFill>
          <a:blip r:embed="rId4" cstate="print"/>
          <a:srcRect r="4255"/>
          <a:stretch>
            <a:fillRect/>
          </a:stretch>
        </p:blipFill>
        <p:spPr bwMode="auto">
          <a:xfrm>
            <a:off x="755576" y="4581128"/>
            <a:ext cx="3240360" cy="2088232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</p:pic>
      <p:pic>
        <p:nvPicPr>
          <p:cNvPr id="2052" name="Picture 4" descr="C:\Users\User\Desktop\ЗКР\IMG_69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060848"/>
            <a:ext cx="3345433" cy="214911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</p:pic>
      <p:pic>
        <p:nvPicPr>
          <p:cNvPr id="2053" name="Picture 5" descr="C:\Users\User\Desktop\ЗКР\IMG_69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81128"/>
            <a:ext cx="3177627" cy="2088232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75656" y="2276872"/>
            <a:ext cx="17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Ясельная группа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6531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Пальчиковые игры во 2 мл гр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220486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Пальчиковые игры в старшей группе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450912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Пальчиковые игры в старшей группе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84976" cy="6741368"/>
          </a:xfrm>
          <a:prstGeom prst="rect">
            <a:avLst/>
          </a:prstGeom>
          <a:noFill/>
        </p:spPr>
      </p:pic>
      <p:pic>
        <p:nvPicPr>
          <p:cNvPr id="1026" name="Picture 2" descr="C:\Users\User\Desktop\ЗКР\Игра для старши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92896"/>
            <a:ext cx="3672408" cy="2808312"/>
          </a:xfrm>
          <a:prstGeom prst="roundRect">
            <a:avLst/>
          </a:prstGeom>
          <a:noFill/>
        </p:spPr>
      </p:pic>
      <p:pic>
        <p:nvPicPr>
          <p:cNvPr id="1027" name="Picture 3" descr="C:\Users\User\Desktop\ЗКР\IMG_7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2098741" cy="1628119"/>
          </a:xfrm>
          <a:prstGeom prst="roundRect">
            <a:avLst/>
          </a:prstGeom>
          <a:noFill/>
          <a:ln w="38100">
            <a:solidFill>
              <a:srgbClr val="996633"/>
            </a:solidFill>
          </a:ln>
        </p:spPr>
      </p:pic>
      <p:pic>
        <p:nvPicPr>
          <p:cNvPr id="1028" name="Picture 4" descr="C:\Users\User\Desktop\ЗКР\IMG_7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2264998" cy="1944216"/>
          </a:xfrm>
          <a:prstGeom prst="roundRect">
            <a:avLst/>
          </a:prstGeom>
          <a:noFill/>
          <a:ln w="38100">
            <a:solidFill>
              <a:srgbClr val="996633"/>
            </a:solidFill>
          </a:ln>
        </p:spPr>
      </p:pic>
      <p:pic>
        <p:nvPicPr>
          <p:cNvPr id="1029" name="Picture 5" descr="C:\Users\User\Desktop\ЗКР\IMG_70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276872"/>
            <a:ext cx="2304256" cy="1591002"/>
          </a:xfrm>
          <a:prstGeom prst="roundRect">
            <a:avLst/>
          </a:prstGeom>
          <a:noFill/>
          <a:ln w="38100">
            <a:solidFill>
              <a:srgbClr val="996633"/>
            </a:solidFill>
          </a:ln>
        </p:spPr>
      </p:pic>
      <p:pic>
        <p:nvPicPr>
          <p:cNvPr id="1031" name="Picture 7" descr="C:\Users\User\Desktop\ЗКР\IMG_70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592288" cy="1800200"/>
          </a:xfrm>
          <a:prstGeom prst="roundRect">
            <a:avLst/>
          </a:prstGeom>
          <a:noFill/>
          <a:ln w="38100">
            <a:solidFill>
              <a:srgbClr val="996633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07504" y="2276872"/>
            <a:ext cx="8928992" cy="446449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algn="ctr"/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ЗКР\будем говорить правильно.jpg"/>
          <p:cNvPicPr>
            <a:picLocks noChangeAspect="1" noChangeArrowheads="1"/>
          </p:cNvPicPr>
          <p:nvPr/>
        </p:nvPicPr>
        <p:blipFill>
          <a:blip r:embed="rId4" cstate="print"/>
          <a:srcRect r="14651"/>
          <a:stretch>
            <a:fillRect/>
          </a:stretch>
        </p:blipFill>
        <p:spPr bwMode="auto">
          <a:xfrm>
            <a:off x="6444208" y="4149080"/>
            <a:ext cx="2448272" cy="2403648"/>
          </a:xfrm>
          <a:prstGeom prst="flowChartAlternateProcess">
            <a:avLst/>
          </a:prstGeom>
          <a:noFill/>
          <a:ln w="57150">
            <a:solidFill>
              <a:srgbClr val="D2B53A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дож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4288" y="1600200"/>
            <a:ext cx="4495423" cy="4525963"/>
          </a:xfrm>
        </p:spPr>
      </p:pic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9544" cy="666936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576" y="1922477"/>
            <a:ext cx="7848872" cy="2308324"/>
          </a:xfrm>
          <a:prstGeom prst="rect">
            <a:avLst/>
          </a:prstGeom>
          <a:solidFill>
            <a:srgbClr val="FFC000"/>
          </a:solidFill>
          <a:ln w="5715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Жизнь  была  бы  страшно  скучной,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 б  жизнь  была  беззвучной.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 прекрасно  слышать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  дождя и  сердца  стук.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ождь.jpg"/>
          <p:cNvPicPr>
            <a:picLocks noChangeAspect="1"/>
          </p:cNvPicPr>
          <p:nvPr/>
        </p:nvPicPr>
        <p:blipFill>
          <a:blip r:embed="rId2" cstate="print"/>
          <a:srcRect l="2564" t="2974" r="2564" b="1843"/>
          <a:stretch>
            <a:fillRect/>
          </a:stretch>
        </p:blipFill>
        <p:spPr>
          <a:xfrm>
            <a:off x="1259632" y="4221088"/>
            <a:ext cx="2664296" cy="2304256"/>
          </a:xfrm>
          <a:prstGeom prst="ellipse">
            <a:avLst/>
          </a:prstGeom>
        </p:spPr>
      </p:pic>
      <p:pic>
        <p:nvPicPr>
          <p:cNvPr id="8" name="Рисунок 7" descr="значок-сердца-и-биения-101834463.jpg"/>
          <p:cNvPicPr>
            <a:picLocks noChangeAspect="1"/>
          </p:cNvPicPr>
          <p:nvPr/>
        </p:nvPicPr>
        <p:blipFill>
          <a:blip r:embed="rId4" cstate="print"/>
          <a:srcRect l="9086" t="9576" r="14588" b="15499"/>
          <a:stretch>
            <a:fillRect/>
          </a:stretch>
        </p:blipFill>
        <p:spPr>
          <a:xfrm>
            <a:off x="5580112" y="4293096"/>
            <a:ext cx="3024336" cy="2304256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036496" cy="648072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772816"/>
            <a:ext cx="799288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речевого развития дошкольника.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780928"/>
            <a:ext cx="9144000" cy="4077072"/>
          </a:xfrm>
          <a:prstGeom prst="roundRect">
            <a:avLst/>
          </a:prstGeom>
          <a:solidFill>
            <a:srgbClr val="90F01C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380816"/>
            <a:ext cx="878497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 говорить умеют почти все, но говорить правильно, лишь единицы из нас.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речевого развития у современных 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дошкольников можно охарактеризовать как неудовлетворительный.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Типичные проблемы развития речи современного  дошкольника: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Односложная, состоящая лишь из простых предложений речь (так называемая "ситуативная" речь). Неспособность грамматически правильно построить распространенное предложение.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Бедность речи. Недостаточный словарный запас.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Замусоривание речи сленговыми словами (результат просмотров телевизионных передач, употребление нелитературных слов и выражений).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Бедная диалогическая речь: неспособность грамотно и доступно сформулировать вопрос, построить краткий или развернутый ответ, если это необходимо и уместно.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Неспособность построить монолог: например, сюжетный или описательный рассказ на предложенную тему, пересказ текста своими словами. (А ведь к школе приобрести это умение просто необходимо).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Отсутствие логического обоснования своих утверждений и выводов.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Отсутствие навыков культуры речи: неумение использовать интонации, регулировать громкость голоса и темп речи и т. 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Плохая  дикция.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9480" cy="648072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700808"/>
            <a:ext cx="9144000" cy="5157192"/>
          </a:xfrm>
          <a:prstGeom prst="roundRect">
            <a:avLst/>
          </a:prstGeom>
          <a:solidFill>
            <a:srgbClr val="90F01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5536" y="2298499"/>
            <a:ext cx="84969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же в век компьютерных технологий, когда  есть все для   развития речи: компьютеры, телефоны, телевизоры, все больше и больше встречается детей с речевыми нарушениями. Что является причиной того, почему дети так плохо говорят? Причин много. Главные из них: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Ухудшение состояния здоровья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(экология, родовые травмы, болезнь матери во время беременности, вредные привычки родителей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др.).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Дисбаланс семейного воспитания в вопросах развития речи: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Гиперопека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 стороны родителей (предугадывание желания малыша, доделывание  за него всех дел) и повышенная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тревожность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(например, при приеме пищи боятся, что ребенок подавится, и перемалывают пищу, тем самым затрудняют развитие мышц речевого аппарата).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Замена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живого эмоционального общения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на общение с  планшетами, телефонами, телевизорами.  Дети лишаются возможности услышать правильную, красивую русскую речь.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Чрезмерное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увлечение  опережающим развитием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(например, обучение иностранным языкам). Не учитывается, что практически все языки мира вступают в противоречие друг с другом по целому ряду характеристик, особенно  по звукопроизношению.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424936" cy="636957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07504" y="1556792"/>
            <a:ext cx="8856984" cy="5112568"/>
          </a:xfrm>
          <a:prstGeom prst="roundRect">
            <a:avLst/>
          </a:prstGeom>
          <a:solidFill>
            <a:srgbClr val="90F01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23528" y="1726812"/>
            <a:ext cx="83529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Раннее овладение чтением.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3.Репрессивная педагогика.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 распространен авторитарный стиль общения, в котором преобладают указания, распоряжения педагога. Такое общение носит формальный характер, лишено личностного смысла. Педагог  должен владеть культурой демократического стиля общения, при котором собеседники взаимодействуют как равноправные партнеры.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Конечно,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тесное  взаимодействие детского сада и семьи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сможет решить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проблему развития речи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Но, что могут  и должны сделать родители: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первую очередь – это эмоциональное общение с ребёнком с момента его рождения!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– вторых, – разговаривайте с детьми, а, разговаривая, постоянно обращайте внимание на собственную речь: она должна быть спокойной, четкой и внятной. Не забывайте, что ребенок в первую очередь учится говорить у вас, поэтому следите за своей речью, за её правильностью.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Далее, - если Вы заметили, что у ребенка возникают проблемы с речью не бойтесь обратиться к специалистам (логопеду, неврологу).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Чаще читайте ребенку. Чтение на ночь играет важную роль в развитии речи ребенка, он усваивает новые слова, обороты, развивает слух. Обязательно обсуждайте прочитанное.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640960" cy="633670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628800"/>
            <a:ext cx="9144000" cy="5040560"/>
          </a:xfrm>
          <a:prstGeom prst="roundRect">
            <a:avLst/>
          </a:prstGeom>
          <a:solidFill>
            <a:srgbClr val="90F01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67544" y="2108981"/>
            <a:ext cx="83529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Заучивайте  с детьми стихи (это тренирует не только выразительность речи, но и память).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Тренируйте детей  в произношении скороговорок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чистоговорок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(улучшает произношение).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 детей  отгадывать и загадывать загадки - это занятие учит их делать выводы, анализировать, развивает мышление. Обязательно при этом надо спросить ребенка «как догадался? », «почему? 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Развивайте мелкую моторику руки, это тоже ведёт к развитию речи.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Организовывайте совместные выезды на природу, экскурсии, посещения музеев.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главное -  любите своих детей, помогайте 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544" cy="695739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779912" y="3573016"/>
            <a:ext cx="1728192" cy="15841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Звуковая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культура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речи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707904" y="1916832"/>
            <a:ext cx="172819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Правильное произношение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</a:t>
            </a:r>
          </a:p>
          <a:p>
            <a:pPr algn="ctr"/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92280" y="3140968"/>
            <a:ext cx="1224136" cy="914400"/>
          </a:xfrm>
          <a:prstGeom prst="ellipse">
            <a:avLst/>
          </a:prstGeom>
          <a:solidFill>
            <a:srgbClr val="1BF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паузы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63688" y="2060848"/>
            <a:ext cx="15624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Нормальная работа слухового аппарата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9592" y="3212976"/>
            <a:ext cx="1418456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Логическое ударение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47664" y="4509120"/>
            <a:ext cx="1058416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79712" y="5445224"/>
            <a:ext cx="1584176" cy="10801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полноценной окружающей среды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23928" y="5877272"/>
            <a:ext cx="1440160" cy="864096"/>
          </a:xfrm>
          <a:prstGeom prst="ellipse">
            <a:avLst/>
          </a:prstGeom>
          <a:solidFill>
            <a:srgbClr val="D13B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тембр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56176" y="5589240"/>
            <a:ext cx="1728192" cy="1008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Правильное произношение слов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48264" y="4365104"/>
            <a:ext cx="1728192" cy="113042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Нормальная работа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двигательного аппарата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868144" y="1844824"/>
            <a:ext cx="1728192" cy="1274440"/>
          </a:xfrm>
          <a:prstGeom prst="ellipse">
            <a:avLst/>
          </a:prstGeom>
          <a:solidFill>
            <a:srgbClr val="90E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Громкость и скорость речевого высказывания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5" idx="7"/>
          </p:cNvCxnSpPr>
          <p:nvPr/>
        </p:nvCxnSpPr>
        <p:spPr>
          <a:xfrm flipV="1">
            <a:off x="5255016" y="2996952"/>
            <a:ext cx="901160" cy="808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5" idx="5"/>
          </p:cNvCxnSpPr>
          <p:nvPr/>
        </p:nvCxnSpPr>
        <p:spPr>
          <a:xfrm flipH="1" flipV="1">
            <a:off x="5255016" y="4925195"/>
            <a:ext cx="1117184" cy="808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5" idx="0"/>
          </p:cNvCxnSpPr>
          <p:nvPr/>
        </p:nvCxnSpPr>
        <p:spPr>
          <a:xfrm>
            <a:off x="4644008" y="3140968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5"/>
            <a:endCxn id="5" idx="1"/>
          </p:cNvCxnSpPr>
          <p:nvPr/>
        </p:nvCxnSpPr>
        <p:spPr>
          <a:xfrm>
            <a:off x="3097341" y="2841337"/>
            <a:ext cx="935659" cy="963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1" idx="6"/>
          </p:cNvCxnSpPr>
          <p:nvPr/>
        </p:nvCxnSpPr>
        <p:spPr>
          <a:xfrm>
            <a:off x="2318048" y="3670176"/>
            <a:ext cx="1533872" cy="4068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2" idx="6"/>
          </p:cNvCxnSpPr>
          <p:nvPr/>
        </p:nvCxnSpPr>
        <p:spPr>
          <a:xfrm flipV="1">
            <a:off x="2606080" y="4581128"/>
            <a:ext cx="1173832" cy="385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3" idx="7"/>
          </p:cNvCxnSpPr>
          <p:nvPr/>
        </p:nvCxnSpPr>
        <p:spPr>
          <a:xfrm flipV="1">
            <a:off x="3331891" y="5013176"/>
            <a:ext cx="808061" cy="5902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5" idx="4"/>
            <a:endCxn id="14" idx="0"/>
          </p:cNvCxnSpPr>
          <p:nvPr/>
        </p:nvCxnSpPr>
        <p:spPr>
          <a:xfrm>
            <a:off x="4644008" y="5157192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508104" y="3717032"/>
            <a:ext cx="1584176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16" idx="2"/>
          </p:cNvCxnSpPr>
          <p:nvPr/>
        </p:nvCxnSpPr>
        <p:spPr>
          <a:xfrm>
            <a:off x="5508104" y="4509120"/>
            <a:ext cx="1440160" cy="4211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0"/>
            <a:ext cx="9249544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63888" y="2037637"/>
            <a:ext cx="1656184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endParaRPr kumimoji="0" lang="ru-RU" sz="1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285293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1560" y="3429000"/>
            <a:ext cx="432048" cy="432048"/>
          </a:xfrm>
          <a:prstGeom prst="ellipse">
            <a:avLst/>
          </a:prstGeom>
          <a:solidFill>
            <a:srgbClr val="F0D2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71600" y="3933056"/>
            <a:ext cx="432048" cy="432048"/>
          </a:xfrm>
          <a:prstGeom prst="ellipse">
            <a:avLst/>
          </a:prstGeom>
          <a:solidFill>
            <a:srgbClr val="EDA8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43608" y="4509120"/>
            <a:ext cx="432048" cy="432048"/>
          </a:xfrm>
          <a:prstGeom prst="ellipse">
            <a:avLst/>
          </a:prstGeom>
          <a:solidFill>
            <a:srgbClr val="E67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1600" y="5085184"/>
            <a:ext cx="432048" cy="432048"/>
          </a:xfrm>
          <a:prstGeom prst="ellipse">
            <a:avLst/>
          </a:prstGeom>
          <a:solidFill>
            <a:srgbClr val="F01C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568" y="566124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2852936"/>
            <a:ext cx="8136904" cy="360040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правильного звукопроизношения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3429000"/>
            <a:ext cx="7848872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Чёткого и ясного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прозношение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 в соответствии с языковыми нормами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03648" y="4005064"/>
            <a:ext cx="7488832" cy="360040"/>
          </a:xfrm>
          <a:prstGeom prst="roundRect">
            <a:avLst/>
          </a:prstGeom>
          <a:solidFill>
            <a:srgbClr val="EDA8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голосового и речевого аппарата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75656" y="4509120"/>
            <a:ext cx="7416824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Выработка умеренного  темпа речи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03648" y="5157192"/>
            <a:ext cx="7488832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 правильного речевого дыхания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15616" y="5661248"/>
            <a:ext cx="7776864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умелого использования интонационных средств выразительности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3528" y="6165304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5576" y="6309320"/>
            <a:ext cx="8136904" cy="360040"/>
          </a:xfrm>
          <a:prstGeom prst="roundRect">
            <a:avLst>
              <a:gd name="adj" fmla="val 212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слухового внимания и речевого слуха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Дуга 28"/>
          <p:cNvSpPr/>
          <p:nvPr/>
        </p:nvSpPr>
        <p:spPr>
          <a:xfrm>
            <a:off x="-108520" y="3212976"/>
            <a:ext cx="914400" cy="914400"/>
          </a:xfrm>
          <a:prstGeom prst="arc">
            <a:avLst>
              <a:gd name="adj1" fmla="val 18197223"/>
              <a:gd name="adj2" fmla="val 19940786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251520" y="3717032"/>
            <a:ext cx="864096" cy="914400"/>
          </a:xfrm>
          <a:prstGeom prst="arc">
            <a:avLst>
              <a:gd name="adj1" fmla="val 18718087"/>
              <a:gd name="adj2" fmla="val 19652113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764716">
            <a:off x="413064" y="4264446"/>
            <a:ext cx="953511" cy="1281019"/>
          </a:xfrm>
          <a:prstGeom prst="arc">
            <a:avLst>
              <a:gd name="adj1" fmla="val 19883088"/>
              <a:gd name="adj2" fmla="val 21373648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20898780">
            <a:off x="971600" y="4293096"/>
            <a:ext cx="360040" cy="432048"/>
          </a:xfrm>
          <a:prstGeom prst="arc">
            <a:avLst>
              <a:gd name="adj1" fmla="val 18975238"/>
              <a:gd name="adj2" fmla="val 522015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>
            <a:off x="899592" y="5373216"/>
            <a:ext cx="288032" cy="360040"/>
          </a:xfrm>
          <a:prstGeom prst="arc">
            <a:avLst>
              <a:gd name="adj1" fmla="val 20865363"/>
              <a:gd name="adj2" fmla="val 515876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>
            <a:off x="899592" y="6525344"/>
            <a:ext cx="914400" cy="914400"/>
          </a:xfrm>
          <a:prstGeom prst="arc">
            <a:avLst>
              <a:gd name="adj1" fmla="val 16284136"/>
              <a:gd name="adj2" fmla="val 163356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5400000">
            <a:off x="437781" y="5802862"/>
            <a:ext cx="409385" cy="491386"/>
          </a:xfrm>
          <a:prstGeom prst="arc">
            <a:avLst>
              <a:gd name="adj1" fmla="val 17017782"/>
              <a:gd name="adj2" fmla="val 20482553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659</Words>
  <Application>Microsoft Office PowerPoint</Application>
  <PresentationFormat>Экран (4:3)</PresentationFormat>
  <Paragraphs>210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145</cp:revision>
  <dcterms:created xsi:type="dcterms:W3CDTF">2020-04-24T14:21:01Z</dcterms:created>
  <dcterms:modified xsi:type="dcterms:W3CDTF">2020-04-28T06:50:49Z</dcterms:modified>
</cp:coreProperties>
</file>