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5"/>
  </p:notesMasterIdLst>
  <p:sldIdLst>
    <p:sldId id="256" r:id="rId2"/>
    <p:sldId id="259" r:id="rId3"/>
    <p:sldId id="257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74" r:id="rId12"/>
    <p:sldId id="266" r:id="rId13"/>
    <p:sldId id="267" r:id="rId14"/>
    <p:sldId id="268" r:id="rId15"/>
    <p:sldId id="270" r:id="rId16"/>
    <p:sldId id="271" r:id="rId17"/>
    <p:sldId id="272" r:id="rId18"/>
    <p:sldId id="280" r:id="rId19"/>
    <p:sldId id="273" r:id="rId20"/>
    <p:sldId id="275" r:id="rId21"/>
    <p:sldId id="276" r:id="rId22"/>
    <p:sldId id="277" r:id="rId23"/>
    <p:sldId id="278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22057" autoAdjust="0"/>
    <p:restoredTop sz="93612" autoAdjust="0"/>
  </p:normalViewPr>
  <p:slideViewPr>
    <p:cSldViewPr>
      <p:cViewPr varScale="1">
        <p:scale>
          <a:sx n="97" d="100"/>
          <a:sy n="97" d="100"/>
        </p:scale>
        <p:origin x="-114" y="-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35AF0B-F085-436B-A656-53B421C469B1}" type="datetimeFigureOut">
              <a:rPr lang="ru-RU" smtClean="0"/>
              <a:pPr/>
              <a:t>02.06.2018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130B1B-D1A5-4332-8E8D-4E36CCE91C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04743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130B1B-D1A5-4332-8E8D-4E36CCE91CC5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660087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130B1B-D1A5-4332-8E8D-4E36CCE91CC5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498394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130B1B-D1A5-4332-8E8D-4E36CCE91CC5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807261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130B1B-D1A5-4332-8E8D-4E36CCE91CC5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036984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130B1B-D1A5-4332-8E8D-4E36CCE91CC5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707264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130B1B-D1A5-4332-8E8D-4E36CCE91CC5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55086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4E21745B-66F5-4046-BCA6-C2A8FD793057}" type="datetimeFigureOut">
              <a:rPr lang="ru-RU" smtClean="0"/>
              <a:pPr/>
              <a:t>02.06.2018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21C35EAF-0F3C-48A8-9771-4786C05C466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1745B-66F5-4046-BCA6-C2A8FD793057}" type="datetimeFigureOut">
              <a:rPr lang="ru-RU" smtClean="0"/>
              <a:pPr/>
              <a:t>02.06.2018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35EAF-0F3C-48A8-9771-4786C05C466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1745B-66F5-4046-BCA6-C2A8FD793057}" type="datetimeFigureOut">
              <a:rPr lang="ru-RU" smtClean="0"/>
              <a:pPr/>
              <a:t>02.06.2018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35EAF-0F3C-48A8-9771-4786C05C466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4E21745B-66F5-4046-BCA6-C2A8FD793057}" type="datetimeFigureOut">
              <a:rPr lang="ru-RU" smtClean="0"/>
              <a:pPr/>
              <a:t>02.06.2018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21C35EAF-0F3C-48A8-9771-4786C05C466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4E21745B-66F5-4046-BCA6-C2A8FD793057}" type="datetimeFigureOut">
              <a:rPr lang="ru-RU" smtClean="0"/>
              <a:pPr/>
              <a:t>02.06.2018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21C35EAF-0F3C-48A8-9771-4786C05C466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1745B-66F5-4046-BCA6-C2A8FD793057}" type="datetimeFigureOut">
              <a:rPr lang="ru-RU" smtClean="0"/>
              <a:pPr/>
              <a:t>02.06.2018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35EAF-0F3C-48A8-9771-4786C05C466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1745B-66F5-4046-BCA6-C2A8FD793057}" type="datetimeFigureOut">
              <a:rPr lang="ru-RU" smtClean="0"/>
              <a:pPr/>
              <a:t>02.06.2018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35EAF-0F3C-48A8-9771-4786C05C466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4E21745B-66F5-4046-BCA6-C2A8FD793057}" type="datetimeFigureOut">
              <a:rPr lang="ru-RU" smtClean="0"/>
              <a:pPr/>
              <a:t>02.06.2018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21C35EAF-0F3C-48A8-9771-4786C05C466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1745B-66F5-4046-BCA6-C2A8FD793057}" type="datetimeFigureOut">
              <a:rPr lang="ru-RU" smtClean="0"/>
              <a:pPr/>
              <a:t>02.06.2018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35EAF-0F3C-48A8-9771-4786C05C466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4E21745B-66F5-4046-BCA6-C2A8FD793057}" type="datetimeFigureOut">
              <a:rPr lang="ru-RU" smtClean="0"/>
              <a:pPr/>
              <a:t>02.06.2018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21C35EAF-0F3C-48A8-9771-4786C05C466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4E21745B-66F5-4046-BCA6-C2A8FD793057}" type="datetimeFigureOut">
              <a:rPr lang="ru-RU" smtClean="0"/>
              <a:pPr/>
              <a:t>02.06.2018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21C35EAF-0F3C-48A8-9771-4786C05C466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4E21745B-66F5-4046-BCA6-C2A8FD793057}" type="datetimeFigureOut">
              <a:rPr lang="ru-RU" smtClean="0"/>
              <a:pPr/>
              <a:t>02.06.2018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21C35EAF-0F3C-48A8-9771-4786C05C466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86000" y="692696"/>
            <a:ext cx="6172200" cy="4325866"/>
          </a:xfrm>
        </p:spPr>
        <p:txBody>
          <a:bodyPr/>
          <a:lstStyle/>
          <a:p>
            <a:r>
              <a:rPr lang="ru-RU" dirty="0" smtClean="0"/>
              <a:t>Совершенствование  моделей  воспитательных  мероприятий  по  формированию  добродетелей  послушания  и  целомудрия  как  основных  критериев  семейных  ценностей.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Опыт  работы  педагогов  МКДОУ  Быковского  детского  сада №3  «Солнышко»  Быковского  муниципального  района  Волгоградской  области.</a:t>
            </a:r>
          </a:p>
          <a:p>
            <a:r>
              <a:rPr lang="ru-RU" dirty="0" smtClean="0"/>
              <a:t>  подготовили: </a:t>
            </a:r>
            <a:r>
              <a:rPr lang="ru-RU" dirty="0" err="1" smtClean="0"/>
              <a:t>Заярная</a:t>
            </a:r>
            <a:r>
              <a:rPr lang="ru-RU" dirty="0" smtClean="0"/>
              <a:t>  Наталья  Александровна</a:t>
            </a:r>
          </a:p>
          <a:p>
            <a:r>
              <a:rPr lang="ru-RU" dirty="0" smtClean="0"/>
              <a:t>                           Меркулова  Елена  Николаевна</a:t>
            </a: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Создание  коллекций фотоиллюстраций, картинок, игрушек.</a:t>
            </a:r>
            <a:endParaRPr lang="ru-RU" dirty="0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12776"/>
            <a:ext cx="2880320" cy="1872208"/>
          </a:xfrm>
          <a:prstGeom prst="roundRect">
            <a:avLst/>
          </a:prstGeom>
          <a:noFill/>
          <a:ln w="57150">
            <a:solidFill>
              <a:srgbClr val="0070C0"/>
            </a:solidFill>
            <a:miter lim="800000"/>
            <a:headEnd/>
            <a:tailEnd/>
          </a:ln>
          <a:effectLst/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1484784"/>
            <a:ext cx="2304256" cy="1872208"/>
          </a:xfrm>
          <a:prstGeom prst="roundRect">
            <a:avLst/>
          </a:prstGeom>
          <a:noFill/>
          <a:ln w="57150">
            <a:solidFill>
              <a:srgbClr val="0070C0"/>
            </a:solidFill>
            <a:miter lim="800000"/>
            <a:headEnd/>
            <a:tailEnd/>
          </a:ln>
          <a:effectLst/>
        </p:spPr>
      </p:pic>
      <p:pic>
        <p:nvPicPr>
          <p:cNvPr id="34820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1412776"/>
            <a:ext cx="2217440" cy="2016224"/>
          </a:xfrm>
          <a:prstGeom prst="roundRect">
            <a:avLst/>
          </a:prstGeom>
          <a:noFill/>
          <a:ln w="57150">
            <a:solidFill>
              <a:srgbClr val="0070C0"/>
            </a:solidFill>
            <a:miter lim="800000"/>
            <a:headEnd/>
            <a:tailEnd/>
          </a:ln>
          <a:effectLst/>
        </p:spPr>
      </p:pic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888" y="3789040"/>
            <a:ext cx="4824536" cy="2808312"/>
          </a:xfrm>
          <a:prstGeom prst="roundRect">
            <a:avLst/>
          </a:prstGeom>
          <a:noFill/>
          <a:ln w="57150">
            <a:solidFill>
              <a:srgbClr val="0070C0"/>
            </a:solidFill>
            <a:miter lim="800000"/>
            <a:headEnd/>
            <a:tailEnd/>
          </a:ln>
          <a:effectLst/>
        </p:spPr>
      </p:pic>
      <p:pic>
        <p:nvPicPr>
          <p:cNvPr id="1026" name="Picture 2" descr="C:\Users\User\Pictures\IMG_5637.JPG"/>
          <p:cNvPicPr>
            <a:picLocks noChangeAspect="1" noChangeArrowheads="1"/>
          </p:cNvPicPr>
          <p:nvPr/>
        </p:nvPicPr>
        <p:blipFill>
          <a:blip r:embed="rId6" cstate="print"/>
          <a:srcRect l="10256" r="7692"/>
          <a:stretch>
            <a:fillRect/>
          </a:stretch>
        </p:blipFill>
        <p:spPr bwMode="auto">
          <a:xfrm>
            <a:off x="323528" y="3789040"/>
            <a:ext cx="2952328" cy="2736304"/>
          </a:xfrm>
          <a:prstGeom prst="roundRect">
            <a:avLst/>
          </a:prstGeom>
          <a:noFill/>
          <a:ln w="5715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Коллекция  игрушек</a:t>
            </a:r>
            <a:endParaRPr lang="ru-RU" dirty="0"/>
          </a:p>
        </p:txBody>
      </p:sp>
      <p:pic>
        <p:nvPicPr>
          <p:cNvPr id="1026" name="Picture 2" descr="C:\Users\User\Pictures\цыплята из скорлупы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t="34512"/>
          <a:stretch>
            <a:fillRect/>
          </a:stretch>
        </p:blipFill>
        <p:spPr bwMode="auto">
          <a:xfrm>
            <a:off x="683568" y="1556792"/>
            <a:ext cx="3672408" cy="2160240"/>
          </a:xfrm>
          <a:prstGeom prst="flowChartAlternateProcess">
            <a:avLst/>
          </a:prstGeom>
          <a:noFill/>
          <a:ln w="57150">
            <a:solidFill>
              <a:schemeClr val="accent1"/>
            </a:solidFill>
          </a:ln>
        </p:spPr>
      </p:pic>
      <p:pic>
        <p:nvPicPr>
          <p:cNvPr id="1027" name="Picture 3" descr="C:\Users\User\Pictures\IMG_5634 куклы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4149080"/>
            <a:ext cx="3744416" cy="2232248"/>
          </a:xfrm>
          <a:prstGeom prst="flowChartAlternateProcess">
            <a:avLst/>
          </a:prstGeom>
          <a:noFill/>
          <a:ln w="57150">
            <a:solidFill>
              <a:schemeClr val="accent1"/>
            </a:solidFill>
          </a:ln>
        </p:spPr>
      </p:pic>
      <p:pic>
        <p:nvPicPr>
          <p:cNvPr id="1028" name="Picture 4" descr="C:\Users\User\Pictures\куклы с солёного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556792"/>
            <a:ext cx="3672408" cy="2160240"/>
          </a:xfrm>
          <a:prstGeom prst="flowChartAlternateProcess">
            <a:avLst/>
          </a:prstGeom>
          <a:noFill/>
          <a:ln w="57150">
            <a:solidFill>
              <a:schemeClr val="accent1"/>
            </a:solidFill>
          </a:ln>
        </p:spPr>
      </p:pic>
      <p:pic>
        <p:nvPicPr>
          <p:cNvPr id="1029" name="Picture 5" descr="C:\Users\User\Pictures\IMG5635 вязанные цыплята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4149080"/>
            <a:ext cx="3528392" cy="2232248"/>
          </a:xfrm>
          <a:prstGeom prst="flowChartAlternateProcess">
            <a:avLst/>
          </a:prstGeom>
          <a:noFill/>
          <a:ln w="57150"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/>
              <a:t>          Беседы  с  детьми</a:t>
            </a:r>
            <a:endParaRPr lang="ru-RU" sz="4000" b="1" dirty="0"/>
          </a:p>
        </p:txBody>
      </p:sp>
      <p:pic>
        <p:nvPicPr>
          <p:cNvPr id="27651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44824"/>
            <a:ext cx="4114800" cy="3672408"/>
          </a:xfrm>
          <a:prstGeom prst="flowChartAlternateProcess">
            <a:avLst/>
          </a:prstGeom>
          <a:noFill/>
          <a:ln w="57150">
            <a:solidFill>
              <a:schemeClr val="accent5"/>
            </a:solidFill>
            <a:miter lim="800000"/>
            <a:headEnd/>
            <a:tailEnd/>
          </a:ln>
          <a:effectLst/>
        </p:spPr>
      </p:pic>
      <p:pic>
        <p:nvPicPr>
          <p:cNvPr id="27652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844824"/>
            <a:ext cx="4248471" cy="3600400"/>
          </a:xfrm>
          <a:prstGeom prst="flowChartAlternateProcess">
            <a:avLst/>
          </a:prstGeom>
          <a:noFill/>
          <a:ln w="57150">
            <a:solidFill>
              <a:schemeClr val="accent5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03232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Разнообразная  продуктивная  деятельность  детей - изготовление поделок,  лепка, рисование, аппликация.</a:t>
            </a:r>
            <a:endParaRPr lang="ru-RU" dirty="0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556792"/>
            <a:ext cx="2376264" cy="2160240"/>
          </a:xfrm>
          <a:prstGeom prst="snip2Diag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1556792"/>
            <a:ext cx="2736304" cy="2160240"/>
          </a:xfrm>
          <a:prstGeom prst="snip2Diag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4005064"/>
            <a:ext cx="2448272" cy="2016224"/>
          </a:xfrm>
          <a:prstGeom prst="snip2Diag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28677" name="Picture 5" descr="C:\Users\User\Desktop\накопитель 2 с фотоап\DCIM\145___04\IMG_524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15816" y="4005064"/>
            <a:ext cx="2664296" cy="2016224"/>
          </a:xfrm>
          <a:prstGeom prst="snip2Diag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28678" name="Picture 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96136" y="1628800"/>
            <a:ext cx="2808312" cy="2016224"/>
          </a:xfrm>
          <a:prstGeom prst="snip2Diag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28679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96136" y="4005064"/>
            <a:ext cx="2808312" cy="2088232"/>
          </a:xfrm>
          <a:prstGeom prst="snip2Diag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b="1" dirty="0" smtClean="0"/>
              <a:t>            Чтение  православных  книг       </a:t>
            </a:r>
            <a:br>
              <a:rPr lang="ru-RU" sz="2800" b="1" dirty="0" smtClean="0"/>
            </a:br>
            <a:r>
              <a:rPr lang="ru-RU" sz="2800" b="1" dirty="0" smtClean="0"/>
              <a:t>    («Добрые  истории для  малых  ребят»).</a:t>
            </a:r>
            <a:endParaRPr lang="ru-RU" sz="2800" b="1" dirty="0"/>
          </a:p>
        </p:txBody>
      </p:sp>
      <p:pic>
        <p:nvPicPr>
          <p:cNvPr id="29698" name="Picture 2" descr="C:\Users\User\Pictures\IMG_563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1916" y="1600200"/>
            <a:ext cx="6498167" cy="48736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250629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1"/>
                </a:solidFill>
              </a:rPr>
              <a:t>В  блоке  самостоятельной творческой  деятельности  детей: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1600" b="1" dirty="0" smtClean="0"/>
              <a:t>самостоятельная  продуктивная                           театрализованные  игры</a:t>
            </a:r>
            <a:br>
              <a:rPr lang="ru-RU" sz="1600" b="1" dirty="0" smtClean="0"/>
            </a:br>
            <a:r>
              <a:rPr lang="ru-RU" sz="1600" b="1" dirty="0" smtClean="0"/>
              <a:t>деятельность</a:t>
            </a:r>
            <a:endParaRPr lang="ru-RU" sz="1600" b="1" dirty="0"/>
          </a:p>
        </p:txBody>
      </p:sp>
      <p:pic>
        <p:nvPicPr>
          <p:cNvPr id="31746" name="Picture 2" descr="C:\Users\User\Desktop\накопитель 2 с фотоап\DCIM\145___04\IMG_5406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70375" y="3140968"/>
            <a:ext cx="3657600" cy="3024336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</p:pic>
      <p:pic>
        <p:nvPicPr>
          <p:cNvPr id="31747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140968"/>
            <a:ext cx="3657600" cy="3024336"/>
          </a:xfrm>
          <a:prstGeom prst="rect">
            <a:avLst/>
          </a:prstGeom>
          <a:noFill/>
          <a:ln w="57150">
            <a:solidFill>
              <a:srgbClr val="0070C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16632"/>
            <a:ext cx="7467600" cy="1152128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   подвижные  игры,  связанные  с  темой  образовательного процесса</a:t>
            </a:r>
            <a:endParaRPr lang="ru-RU" b="1" dirty="0"/>
          </a:p>
        </p:txBody>
      </p:sp>
      <p:pic>
        <p:nvPicPr>
          <p:cNvPr id="8" name="Содержимое 7" descr="C:\Users\User\Documents\IMG_3780.JPG"/>
          <p:cNvPicPr>
            <a:picLocks noGrp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3789040"/>
            <a:ext cx="3657600" cy="2741280"/>
          </a:xfrm>
          <a:prstGeom prst="roundRect">
            <a:avLst/>
          </a:prstGeom>
          <a:noFill/>
          <a:ln w="57150">
            <a:solidFill>
              <a:schemeClr val="accent4"/>
            </a:solidFill>
            <a:miter lim="800000"/>
            <a:headEnd/>
            <a:tailEnd/>
          </a:ln>
        </p:spPr>
      </p:pic>
      <p:pic>
        <p:nvPicPr>
          <p:cNvPr id="9" name="Содержимое 8" descr="C:\Users\User\Desktop\накопитель с фотоаппарата\DCIM\133___04\IMG_3752.JPG"/>
          <p:cNvPicPr>
            <a:picLocks noGrp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340768"/>
            <a:ext cx="3657600" cy="2232248"/>
          </a:xfrm>
          <a:prstGeom prst="roundRect">
            <a:avLst/>
          </a:prstGeom>
          <a:noFill/>
          <a:ln w="57150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1340768"/>
            <a:ext cx="3816424" cy="2304256"/>
          </a:xfrm>
          <a:prstGeom prst="roundRect">
            <a:avLst/>
          </a:prstGeom>
          <a:noFill/>
          <a:ln w="57150">
            <a:solidFill>
              <a:schemeClr val="accent4"/>
            </a:solidFill>
            <a:miter lim="800000"/>
            <a:headEnd/>
            <a:tailEnd/>
          </a:ln>
          <a:effectLst/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5976" y="3861048"/>
            <a:ext cx="4032448" cy="2664296"/>
          </a:xfrm>
          <a:prstGeom prst="roundRect">
            <a:avLst/>
          </a:prstGeom>
          <a:noFill/>
          <a:ln w="57150">
            <a:solidFill>
              <a:srgbClr val="FFC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0"/>
            <a:ext cx="7467600" cy="141763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1"/>
                </a:solidFill>
              </a:rPr>
              <a:t>      </a:t>
            </a:r>
            <a:br>
              <a:rPr lang="ru-RU" b="1" dirty="0" smtClean="0">
                <a:solidFill>
                  <a:schemeClr val="accent1"/>
                </a:solidFill>
              </a:rPr>
            </a:br>
            <a:r>
              <a:rPr lang="ru-RU" b="1" dirty="0" smtClean="0">
                <a:solidFill>
                  <a:schemeClr val="accent1"/>
                </a:solidFill>
              </a:rPr>
              <a:t/>
            </a:r>
            <a:br>
              <a:rPr lang="ru-RU" b="1" dirty="0" smtClean="0">
                <a:solidFill>
                  <a:schemeClr val="accent1"/>
                </a:solidFill>
              </a:rPr>
            </a:br>
            <a:r>
              <a:rPr lang="ru-RU" b="1" dirty="0" smtClean="0">
                <a:solidFill>
                  <a:schemeClr val="accent1"/>
                </a:solidFill>
              </a:rPr>
              <a:t/>
            </a:r>
            <a:br>
              <a:rPr lang="ru-RU" b="1" dirty="0" smtClean="0">
                <a:solidFill>
                  <a:schemeClr val="accent1"/>
                </a:solidFill>
              </a:rPr>
            </a:br>
            <a:r>
              <a:rPr lang="ru-RU" b="1" dirty="0" smtClean="0">
                <a:solidFill>
                  <a:schemeClr val="accent1"/>
                </a:solidFill>
              </a:rPr>
              <a:t> </a:t>
            </a:r>
            <a:br>
              <a:rPr lang="ru-RU" b="1" dirty="0" smtClean="0">
                <a:solidFill>
                  <a:schemeClr val="accent1"/>
                </a:solidFill>
              </a:rPr>
            </a:br>
            <a:r>
              <a:rPr lang="ru-RU" b="1" dirty="0" smtClean="0">
                <a:solidFill>
                  <a:schemeClr val="accent1"/>
                </a:solidFill>
              </a:rPr>
              <a:t>        В  блоке  взаимодействия  </a:t>
            </a:r>
            <a:br>
              <a:rPr lang="ru-RU" b="1" dirty="0" smtClean="0">
                <a:solidFill>
                  <a:schemeClr val="accent1"/>
                </a:solidFill>
              </a:rPr>
            </a:br>
            <a:r>
              <a:rPr lang="ru-RU" b="1" dirty="0" smtClean="0">
                <a:solidFill>
                  <a:schemeClr val="accent1"/>
                </a:solidFill>
              </a:rPr>
              <a:t>               с  семьями  детей:        </a:t>
            </a:r>
            <a:br>
              <a:rPr lang="ru-RU" b="1" dirty="0" smtClean="0">
                <a:solidFill>
                  <a:schemeClr val="accent1"/>
                </a:solidFill>
              </a:rPr>
            </a:br>
            <a:r>
              <a:rPr lang="ru-RU" b="1" dirty="0" smtClean="0">
                <a:solidFill>
                  <a:schemeClr val="accent1"/>
                </a:solidFill>
              </a:rPr>
              <a:t>              </a:t>
            </a:r>
            <a:r>
              <a:rPr lang="ru-RU" sz="1400" b="1" dirty="0" smtClean="0">
                <a:solidFill>
                  <a:schemeClr val="accent1"/>
                </a:solidFill>
              </a:rPr>
              <a:t>Совместные  детско-родительские  проекты</a:t>
            </a:r>
            <a:r>
              <a:rPr lang="ru-RU" b="1" dirty="0" smtClean="0">
                <a:solidFill>
                  <a:schemeClr val="accent1"/>
                </a:solidFill>
              </a:rPr>
              <a:t>      </a:t>
            </a:r>
            <a:endParaRPr lang="ru-RU" b="1" dirty="0">
              <a:solidFill>
                <a:schemeClr val="accent1"/>
              </a:solidFill>
            </a:endParaRPr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4005064"/>
            <a:ext cx="2520280" cy="2736304"/>
          </a:xfrm>
          <a:prstGeom prst="roundRect">
            <a:avLst/>
          </a:prstGeom>
          <a:noFill/>
          <a:ln w="57150">
            <a:solidFill>
              <a:srgbClr val="00B050"/>
            </a:solidFill>
            <a:miter lim="800000"/>
            <a:headEnd/>
            <a:tailEnd/>
          </a:ln>
          <a:effectLst/>
        </p:spPr>
      </p:pic>
      <p:pic>
        <p:nvPicPr>
          <p:cNvPr id="33796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1556792"/>
            <a:ext cx="3960440" cy="2383160"/>
          </a:xfrm>
          <a:prstGeom prst="roundRect">
            <a:avLst/>
          </a:prstGeom>
          <a:noFill/>
          <a:ln w="57150">
            <a:solidFill>
              <a:srgbClr val="00B050"/>
            </a:solidFill>
            <a:miter lim="800000"/>
            <a:headEnd/>
            <a:tailEnd/>
          </a:ln>
          <a:effectLst/>
        </p:spPr>
      </p:pic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4149080"/>
            <a:ext cx="3960440" cy="2520280"/>
          </a:xfrm>
          <a:prstGeom prst="roundRect">
            <a:avLst/>
          </a:prstGeom>
          <a:noFill/>
          <a:ln w="57150">
            <a:solidFill>
              <a:srgbClr val="00B050"/>
            </a:solidFill>
            <a:miter lim="800000"/>
            <a:headEnd/>
            <a:tailEnd/>
          </a:ln>
          <a:effectLst/>
        </p:spPr>
      </p:pic>
      <p:pic>
        <p:nvPicPr>
          <p:cNvPr id="33798" name="Picture 6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1484784"/>
            <a:ext cx="2448272" cy="2376264"/>
          </a:xfrm>
          <a:prstGeom prst="roundRect">
            <a:avLst/>
          </a:prstGeom>
          <a:noFill/>
          <a:ln w="57150">
            <a:solidFill>
              <a:srgbClr val="00B05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7467600" cy="1143000"/>
          </a:xfrm>
        </p:spPr>
        <p:txBody>
          <a:bodyPr/>
          <a:lstStyle/>
          <a:p>
            <a:r>
              <a:rPr lang="ru-RU" dirty="0" smtClean="0"/>
              <a:t>     Детско-родительские  проекты</a:t>
            </a:r>
            <a:endParaRPr lang="ru-RU" dirty="0"/>
          </a:p>
        </p:txBody>
      </p:sp>
      <p:pic>
        <p:nvPicPr>
          <p:cNvPr id="1026" name="Picture 2" descr="C:\Users\User\Desktop\Совершенствование моделей воспитания\Чтение Жития святых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1600200"/>
            <a:ext cx="3429000" cy="4572000"/>
          </a:xfrm>
          <a:prstGeom prst="plus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1027" name="Picture 3" descr="C:\Users\User\Desktop\Совершенствование моделей воспитания\Петрунины в Дивеево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84675" y="1600200"/>
            <a:ext cx="3429000" cy="4572000"/>
          </a:xfrm>
          <a:prstGeom prst="plus">
            <a:avLst/>
          </a:prstGeom>
          <a:noFill/>
          <a:ln w="381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Создание  фотоальбомов, стенгазет  с  фотографиями  из  семейных архивов.</a:t>
            </a:r>
            <a:endParaRPr lang="ru-RU" b="1" dirty="0"/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772816"/>
            <a:ext cx="2664296" cy="1872208"/>
          </a:xfrm>
          <a:prstGeom prst="rect">
            <a:avLst/>
          </a:prstGeom>
          <a:noFill/>
          <a:ln w="57150">
            <a:solidFill>
              <a:srgbClr val="002060"/>
            </a:solidFill>
            <a:miter lim="800000"/>
            <a:headEnd/>
            <a:tailEnd/>
          </a:ln>
          <a:effectLst/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1772816"/>
            <a:ext cx="2448272" cy="1872208"/>
          </a:xfrm>
          <a:prstGeom prst="rect">
            <a:avLst/>
          </a:prstGeom>
          <a:noFill/>
          <a:ln w="57150">
            <a:solidFill>
              <a:srgbClr val="002060"/>
            </a:solidFill>
            <a:miter lim="800000"/>
            <a:headEnd/>
            <a:tailEnd/>
          </a:ln>
          <a:effectLst/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1772816"/>
            <a:ext cx="2736304" cy="1872208"/>
          </a:xfrm>
          <a:prstGeom prst="rect">
            <a:avLst/>
          </a:prstGeom>
          <a:noFill/>
          <a:ln w="57150">
            <a:solidFill>
              <a:srgbClr val="002060"/>
            </a:solidFill>
            <a:miter lim="800000"/>
            <a:headEnd/>
            <a:tailEnd/>
          </a:ln>
          <a:effectLst/>
        </p:spPr>
      </p:pic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933056"/>
            <a:ext cx="2808312" cy="2376264"/>
          </a:xfrm>
          <a:prstGeom prst="rect">
            <a:avLst/>
          </a:prstGeom>
          <a:noFill/>
          <a:ln w="57150">
            <a:solidFill>
              <a:srgbClr val="002060"/>
            </a:solidFill>
            <a:miter lim="800000"/>
            <a:headEnd/>
            <a:tailEnd/>
          </a:ln>
          <a:effectLst/>
        </p:spPr>
      </p:pic>
      <p:pic>
        <p:nvPicPr>
          <p:cNvPr id="2050" name="Picture 2" descr="C:\Users\User\Pictures\у прихода в рождество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0152" y="3933056"/>
            <a:ext cx="2664296" cy="2376264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03848" y="3933056"/>
            <a:ext cx="2592289" cy="2376264"/>
          </a:xfrm>
          <a:prstGeom prst="rect">
            <a:avLst/>
          </a:prstGeom>
          <a:noFill/>
          <a:ln w="57150">
            <a:solidFill>
              <a:srgbClr val="00206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dirty="0" smtClean="0"/>
              <a:t>Профессиональные  педагоги,  чтобы  небезуспешно  работать  с  детьми,  вынуждены  прежде  всего  заниматься  углубленной  </a:t>
            </a:r>
            <a:r>
              <a:rPr lang="ru-RU" sz="2000" dirty="0" err="1" smtClean="0"/>
              <a:t>воспитательно</a:t>
            </a:r>
            <a:r>
              <a:rPr lang="ru-RU" sz="2000" dirty="0" smtClean="0"/>
              <a:t> -  просветительской  деятельностью  с  их  родителями.</a:t>
            </a:r>
            <a:endParaRPr lang="ru-RU" sz="2000" dirty="0"/>
          </a:p>
        </p:txBody>
      </p:sp>
      <p:pic>
        <p:nvPicPr>
          <p:cNvPr id="6" name="Содержимое 5" descr="рабочие картинки.pn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1115616" y="1124744"/>
            <a:ext cx="6984777" cy="5733256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87624" y="260648"/>
            <a:ext cx="6737176" cy="1215008"/>
          </a:xfrm>
        </p:spPr>
        <p:txBody>
          <a:bodyPr/>
          <a:lstStyle/>
          <a:p>
            <a:r>
              <a:rPr lang="ru-RU" b="1" dirty="0" smtClean="0"/>
              <a:t>           Конкурсы  детских  и                        детско-родительских  поделок</a:t>
            </a:r>
            <a:endParaRPr lang="ru-RU" b="1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 b="16161"/>
          <a:stretch>
            <a:fillRect/>
          </a:stretch>
        </p:blipFill>
        <p:spPr bwMode="auto">
          <a:xfrm>
            <a:off x="251520" y="1772816"/>
            <a:ext cx="2405948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1772816"/>
            <a:ext cx="2448272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 l="5714" r="5714"/>
          <a:stretch>
            <a:fillRect/>
          </a:stretch>
        </p:blipFill>
        <p:spPr bwMode="auto">
          <a:xfrm>
            <a:off x="323528" y="4293096"/>
            <a:ext cx="2232248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43808" y="4293096"/>
            <a:ext cx="2592288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52120" y="4365104"/>
            <a:ext cx="2664295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33721" y="1772816"/>
            <a:ext cx="2754703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75656" y="3861048"/>
            <a:ext cx="2232248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260648"/>
            <a:ext cx="7467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      В  заключительной  части  любого      проекта – реализации  мероприятий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lum bright="10000"/>
          </a:blip>
          <a:srcRect t="28875" r="38687" b="21251"/>
          <a:stretch>
            <a:fillRect/>
          </a:stretch>
        </p:blipFill>
        <p:spPr bwMode="auto">
          <a:xfrm>
            <a:off x="323528" y="1916832"/>
            <a:ext cx="2520280" cy="1800200"/>
          </a:xfrm>
          <a:prstGeom prst="flowChartAlternateProcess">
            <a:avLst/>
          </a:prstGeom>
          <a:noFill/>
          <a:ln w="57150">
            <a:solidFill>
              <a:srgbClr val="7030A0"/>
            </a:solidFill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 l="10256" b="11765"/>
          <a:stretch>
            <a:fillRect/>
          </a:stretch>
        </p:blipFill>
        <p:spPr bwMode="auto">
          <a:xfrm>
            <a:off x="3203848" y="1916832"/>
            <a:ext cx="2448272" cy="1800200"/>
          </a:xfrm>
          <a:prstGeom prst="roundRect">
            <a:avLst/>
          </a:prstGeom>
          <a:noFill/>
          <a:ln w="57150">
            <a:solidFill>
              <a:srgbClr val="7030A0"/>
            </a:solidFill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1916832"/>
            <a:ext cx="2880320" cy="1800200"/>
          </a:xfrm>
          <a:prstGeom prst="roundRect">
            <a:avLst/>
          </a:prstGeom>
          <a:noFill/>
          <a:ln w="57150">
            <a:solidFill>
              <a:srgbClr val="7030A0"/>
            </a:solidFill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1840" y="4149080"/>
            <a:ext cx="2592288" cy="2016224"/>
          </a:xfrm>
          <a:prstGeom prst="roundRect">
            <a:avLst/>
          </a:prstGeom>
          <a:noFill/>
          <a:ln w="57150">
            <a:solidFill>
              <a:srgbClr val="7030A0"/>
            </a:solidFill>
            <a:miter lim="800000"/>
            <a:headEnd/>
            <a:tailEnd/>
          </a:ln>
          <a:effectLst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0152" y="4149080"/>
            <a:ext cx="2808312" cy="2016224"/>
          </a:xfrm>
          <a:prstGeom prst="roundRect">
            <a:avLst/>
          </a:prstGeom>
          <a:noFill/>
          <a:ln w="57150">
            <a:solidFill>
              <a:srgbClr val="7030A0"/>
            </a:solidFill>
            <a:miter lim="800000"/>
            <a:headEnd/>
            <a:tailEnd/>
          </a:ln>
          <a:effectLst/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4221088"/>
            <a:ext cx="2520280" cy="1944216"/>
          </a:xfrm>
          <a:prstGeom prst="roundRect">
            <a:avLst/>
          </a:prstGeom>
          <a:noFill/>
          <a:ln w="57150">
            <a:solidFill>
              <a:srgbClr val="7030A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Подготовка и празднование </a:t>
            </a:r>
            <a:br>
              <a:rPr lang="ru-RU" dirty="0" smtClean="0"/>
            </a:br>
            <a:r>
              <a:rPr lang="ru-RU" dirty="0" smtClean="0"/>
              <a:t>                Благовещения            </a:t>
            </a:r>
            <a:endParaRPr lang="ru-RU" dirty="0"/>
          </a:p>
        </p:txBody>
      </p:sp>
      <p:pic>
        <p:nvPicPr>
          <p:cNvPr id="2050" name="Picture 2" descr="C:\Users\User\Documents\IMG_5248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1772816"/>
            <a:ext cx="2376264" cy="1728192"/>
          </a:xfrm>
          <a:prstGeom prst="roundRect">
            <a:avLst/>
          </a:prstGeom>
          <a:noFill/>
          <a:ln w="57150">
            <a:solidFill>
              <a:srgbClr val="7030A0"/>
            </a:solidFill>
          </a:ln>
        </p:spPr>
      </p:pic>
      <p:pic>
        <p:nvPicPr>
          <p:cNvPr id="2051" name="Picture 3" descr="C:\Users\User\Documents\IMG_5247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437112"/>
            <a:ext cx="2664296" cy="1800200"/>
          </a:xfrm>
          <a:prstGeom prst="roundRect">
            <a:avLst/>
          </a:prstGeom>
          <a:noFill/>
          <a:ln w="57150">
            <a:solidFill>
              <a:srgbClr val="7030A0"/>
            </a:solidFill>
          </a:ln>
        </p:spPr>
      </p:pic>
      <p:pic>
        <p:nvPicPr>
          <p:cNvPr id="2052" name="Picture 4" descr="C:\Users\User\Documents\IMG_523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1772816"/>
            <a:ext cx="2483768" cy="1728192"/>
          </a:xfrm>
          <a:prstGeom prst="roundRect">
            <a:avLst/>
          </a:prstGeom>
          <a:noFill/>
          <a:ln w="57150">
            <a:solidFill>
              <a:srgbClr val="7030A0"/>
            </a:solidFill>
          </a:ln>
        </p:spPr>
      </p:pic>
      <p:pic>
        <p:nvPicPr>
          <p:cNvPr id="2053" name="Picture 5" descr="C:\Users\User\Documents\IMG_524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31840" y="1772816"/>
            <a:ext cx="2448272" cy="1728192"/>
          </a:xfrm>
          <a:prstGeom prst="roundRect">
            <a:avLst/>
          </a:prstGeom>
          <a:noFill/>
          <a:ln w="57150">
            <a:solidFill>
              <a:srgbClr val="7030A0"/>
            </a:solidFill>
          </a:ln>
        </p:spPr>
      </p:pic>
      <p:pic>
        <p:nvPicPr>
          <p:cNvPr id="2054" name="Picture 6" descr="C:\Users\User\Documents\IMG_531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5856" y="4437112"/>
            <a:ext cx="2411760" cy="1872208"/>
          </a:xfrm>
          <a:prstGeom prst="roundRect">
            <a:avLst/>
          </a:prstGeom>
          <a:noFill/>
          <a:ln w="57150">
            <a:solidFill>
              <a:srgbClr val="7030A0"/>
            </a:solidFill>
          </a:ln>
        </p:spPr>
      </p:pic>
      <p:pic>
        <p:nvPicPr>
          <p:cNvPr id="2055" name="Picture 7" descr="C:\Users\User\Documents\IMG_531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56176" y="4365104"/>
            <a:ext cx="2304256" cy="1872208"/>
          </a:xfrm>
          <a:prstGeom prst="roundRect">
            <a:avLst/>
          </a:prstGeom>
          <a:noFill/>
          <a:ln w="57150">
            <a:solidFill>
              <a:srgbClr val="7030A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36912"/>
            <a:ext cx="7467600" cy="1143000"/>
          </a:xfrm>
        </p:spPr>
        <p:txBody>
          <a:bodyPr/>
          <a:lstStyle/>
          <a:p>
            <a:pPr algn="ctr"/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73575" y="2967335"/>
            <a:ext cx="83968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xmlns="" val="6015907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dirty="0" smtClean="0"/>
              <a:t>    Д О Б Р О Д Е Т Е Л Ь</a:t>
            </a:r>
            <a:endParaRPr lang="ru-RU" sz="4400" dirty="0"/>
          </a:p>
        </p:txBody>
      </p:sp>
      <p:pic>
        <p:nvPicPr>
          <p:cNvPr id="4" name="Содержимое 3" descr="добродетель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323528" y="1412776"/>
            <a:ext cx="7848872" cy="5069160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7467600" cy="1143000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/>
              <a:t>   Послушание  и  целомудрие</a:t>
            </a:r>
            <a:endParaRPr lang="ru-RU" sz="3600" b="1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4294967295"/>
          </p:nvPr>
        </p:nvSpPr>
        <p:spPr>
          <a:xfrm>
            <a:off x="0" y="1600200"/>
            <a:ext cx="3657600" cy="4572000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«</a:t>
            </a:r>
            <a:r>
              <a:rPr lang="ru-RU" dirty="0" smtClean="0">
                <a:solidFill>
                  <a:schemeClr val="accent3"/>
                </a:solidFill>
              </a:rPr>
              <a:t>Послушание</a:t>
            </a:r>
            <a:r>
              <a:rPr lang="ru-RU" dirty="0" smtClean="0"/>
              <a:t> – это  царица  детских  добродетелей,  и  при  наличии  послушания  за  ним  последует  в  ребёнке  развитие  всех  душевных  достоинств», - писал  в  начале  ХХ известный  писатель  и  богослов  Н.Е.Пестов.</a:t>
            </a: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4294967295"/>
          </p:nvPr>
        </p:nvSpPr>
        <p:spPr>
          <a:xfrm>
            <a:off x="5486400" y="1600200"/>
            <a:ext cx="3657600" cy="4572000"/>
          </a:xfrm>
        </p:spPr>
        <p:txBody>
          <a:bodyPr>
            <a:normAutofit/>
          </a:bodyPr>
          <a:lstStyle/>
          <a:p>
            <a:r>
              <a:rPr lang="ru-RU" dirty="0" smtClean="0"/>
              <a:t>В  русской  духовной  традиции  имеется  суждение,  что  «</a:t>
            </a:r>
            <a:r>
              <a:rPr lang="ru-RU" dirty="0" smtClean="0">
                <a:solidFill>
                  <a:schemeClr val="accent3"/>
                </a:solidFill>
              </a:rPr>
              <a:t>целомудрие  </a:t>
            </a:r>
            <a:r>
              <a:rPr lang="ru-RU" dirty="0" smtClean="0"/>
              <a:t>есть  всеобъемлющее  название  всех  добродетелей» (преподобный  Иоанн  </a:t>
            </a:r>
            <a:r>
              <a:rPr lang="ru-RU" dirty="0" err="1" smtClean="0"/>
              <a:t>Лествичник</a:t>
            </a:r>
            <a:r>
              <a:rPr lang="ru-RU" dirty="0" smtClean="0"/>
              <a:t>)</a:t>
            </a:r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dirty="0" smtClean="0">
                <a:solidFill>
                  <a:schemeClr val="accent3"/>
                </a:solidFill>
              </a:rPr>
              <a:t>     Добро</a:t>
            </a:r>
            <a:r>
              <a:rPr lang="ru-RU" sz="6000" dirty="0" smtClean="0"/>
              <a:t>  и  зло</a:t>
            </a:r>
            <a:endParaRPr lang="ru-RU" sz="6000" dirty="0"/>
          </a:p>
        </p:txBody>
      </p:sp>
      <p:sp>
        <p:nvSpPr>
          <p:cNvPr id="3" name="Подзаголовок 2"/>
          <p:cNvSpPr>
            <a:spLocks noGrp="1"/>
          </p:cNvSpPr>
          <p:nvPr>
            <p:ph sz="quarter" idx="1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>Дети  постигают  разницу  между  добром  и  злом  не  благодаря  случаю.  Нравственности  надо  учить,  как  надо  учить  ходьбе,  речи  и  езде  на  велосипеде.</a:t>
            </a:r>
          </a:p>
          <a:p>
            <a:r>
              <a:rPr lang="ru-RU" sz="2800" dirty="0" smtClean="0"/>
              <a:t>   «</a:t>
            </a:r>
            <a:r>
              <a:rPr lang="ru-RU" sz="2800" dirty="0" smtClean="0">
                <a:solidFill>
                  <a:schemeClr val="accent3"/>
                </a:solidFill>
              </a:rPr>
              <a:t>Нравственность </a:t>
            </a:r>
            <a:r>
              <a:rPr lang="ru-RU" sz="2800" dirty="0" smtClean="0"/>
              <a:t> -  это  способность  отличать  добро  от  зла» ( Мишель  </a:t>
            </a:r>
            <a:r>
              <a:rPr lang="ru-RU" sz="2800" dirty="0" err="1" smtClean="0"/>
              <a:t>Борба</a:t>
            </a:r>
            <a:r>
              <a:rPr lang="ru-RU" sz="2800" dirty="0" smtClean="0"/>
              <a:t>,  доктор  педагогических  наук).</a:t>
            </a:r>
            <a:endParaRPr lang="ru-RU" sz="28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dirty="0" smtClean="0"/>
              <a:t>           </a:t>
            </a:r>
            <a:r>
              <a:rPr lang="ru-RU" sz="4000" b="1" dirty="0" smtClean="0">
                <a:solidFill>
                  <a:schemeClr val="accent3"/>
                </a:solidFill>
              </a:rPr>
              <a:t>КОДЕКС  СЕМЬИ</a:t>
            </a:r>
            <a:br>
              <a:rPr lang="ru-RU" sz="4000" b="1" dirty="0" smtClean="0">
                <a:solidFill>
                  <a:schemeClr val="accent3"/>
                </a:solidFill>
              </a:rPr>
            </a:br>
            <a:r>
              <a:rPr lang="ru-RU" sz="4000" b="1" dirty="0" smtClean="0">
                <a:solidFill>
                  <a:schemeClr val="accent3"/>
                </a:solidFill>
              </a:rPr>
              <a:t>       </a:t>
            </a:r>
            <a:r>
              <a:rPr lang="ru-RU" sz="2200" b="1" dirty="0" smtClean="0">
                <a:solidFill>
                  <a:schemeClr val="accent3"/>
                </a:solidFill>
              </a:rPr>
              <a:t>(семейные  ценности/ кодекс поведения)</a:t>
            </a:r>
            <a:endParaRPr lang="ru-RU" sz="2200" b="1" dirty="0">
              <a:solidFill>
                <a:schemeClr val="accent3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dirty="0" smtClean="0"/>
              <a:t>          (советы  по поводу  нравственного  воспитания  вашего  ребёнка):</a:t>
            </a:r>
          </a:p>
          <a:p>
            <a:r>
              <a:rPr lang="ru-RU" dirty="0" smtClean="0"/>
              <a:t>-решите,  какие  ценности  для  вас  важнее  всего,  и  в  первую  очередь  сосредоточьтесь  на  них;</a:t>
            </a:r>
          </a:p>
          <a:p>
            <a:r>
              <a:rPr lang="ru-RU" dirty="0" smtClean="0"/>
              <a:t>-Начинайте  с  основ ( семь  основополагающих  моральных  принципов: это  </a:t>
            </a:r>
            <a:r>
              <a:rPr lang="ru-RU" dirty="0" err="1" smtClean="0"/>
              <a:t>эмпатия</a:t>
            </a:r>
            <a:r>
              <a:rPr lang="ru-RU" dirty="0" smtClean="0"/>
              <a:t>, совесть, самоконтроль, уважение, доброжелательность,  терпимость  и  честность);</a:t>
            </a:r>
          </a:p>
          <a:p>
            <a:r>
              <a:rPr lang="ru-RU" dirty="0" smtClean="0"/>
              <a:t>-Будьте  готовы  быть  для  детей примером;</a:t>
            </a:r>
          </a:p>
          <a:p>
            <a:r>
              <a:rPr lang="ru-RU" dirty="0" smtClean="0"/>
              <a:t>-Научите  детей  основам  «эмоциональной  грамотности»;</a:t>
            </a:r>
          </a:p>
          <a:p>
            <a:r>
              <a:rPr lang="ru-RU" dirty="0" smtClean="0"/>
              <a:t>-По-новому  смотрите  на  текущие  события;</a:t>
            </a:r>
          </a:p>
          <a:p>
            <a:r>
              <a:rPr lang="ru-RU" dirty="0" smtClean="0"/>
              <a:t>-Следите  за  тем, как ваши  дети  развлекаются;</a:t>
            </a:r>
          </a:p>
          <a:p>
            <a:r>
              <a:rPr lang="ru-RU" dirty="0" smtClean="0"/>
              <a:t>-Отдавайте себе  отчёт, как развлекаетесь сами;</a:t>
            </a:r>
          </a:p>
          <a:p>
            <a:r>
              <a:rPr lang="ru-RU" dirty="0" smtClean="0"/>
              <a:t>-Не  бойтесь устанавливать  высокие  нравственные  стандарты;</a:t>
            </a:r>
          </a:p>
          <a:p>
            <a:r>
              <a:rPr lang="ru-RU" dirty="0" smtClean="0"/>
              <a:t>-Хвалите  ребёнка, когда он поступает так, как вам хочется;</a:t>
            </a:r>
          </a:p>
          <a:p>
            <a:r>
              <a:rPr lang="ru-RU" dirty="0" smtClean="0"/>
              <a:t>-Не бойтесь задеть чувства ребёнка, если он сам поступил подобным  образом с другими;</a:t>
            </a:r>
          </a:p>
          <a:p>
            <a:r>
              <a:rPr lang="ru-RU" dirty="0" smtClean="0"/>
              <a:t>-Напоминайте  себе, что  некоторые ошибки  неизбежны;</a:t>
            </a:r>
          </a:p>
          <a:p>
            <a:r>
              <a:rPr lang="ru-RU" dirty="0" smtClean="0"/>
              <a:t>-Проводите  время  со  своими  детьми;</a:t>
            </a:r>
          </a:p>
          <a:p>
            <a:r>
              <a:rPr lang="ru-RU" dirty="0" smtClean="0"/>
              <a:t>-Будьте  готовы  играть  роль  в  создании  более  здорового,  менее  раздробленного  общества.</a:t>
            </a:r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/>
              <a:t>            Ребёнок  -  это  святое.</a:t>
            </a:r>
            <a:endParaRPr lang="ru-RU" sz="3600" b="1" dirty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2"/>
          </p:nvPr>
        </p:nvSpPr>
        <p:spPr>
          <a:xfrm>
            <a:off x="457200" y="1700808"/>
            <a:ext cx="3657600" cy="4547592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Беречь  нужно детскую</a:t>
            </a:r>
          </a:p>
          <a:p>
            <a:pPr>
              <a:buNone/>
            </a:pPr>
            <a:r>
              <a:rPr lang="ru-RU" dirty="0" smtClean="0"/>
              <a:t>                           душу</a:t>
            </a:r>
          </a:p>
          <a:p>
            <a:pPr>
              <a:buNone/>
            </a:pPr>
            <a:r>
              <a:rPr lang="ru-RU" dirty="0" smtClean="0"/>
              <a:t>От  скверны,  от  грязи,</a:t>
            </a:r>
          </a:p>
          <a:p>
            <a:pPr>
              <a:buNone/>
            </a:pPr>
            <a:r>
              <a:rPr lang="ru-RU" dirty="0" smtClean="0"/>
              <a:t>                         от  лжи,</a:t>
            </a:r>
          </a:p>
          <a:p>
            <a:pPr>
              <a:buNone/>
            </a:pPr>
            <a:r>
              <a:rPr lang="ru-RU" dirty="0" smtClean="0"/>
              <a:t>Чтоб  этот  сосуд  не</a:t>
            </a:r>
          </a:p>
          <a:p>
            <a:pPr>
              <a:buNone/>
            </a:pPr>
            <a:r>
              <a:rPr lang="ru-RU" dirty="0" smtClean="0"/>
              <a:t>                     разрушить,</a:t>
            </a:r>
          </a:p>
          <a:p>
            <a:pPr>
              <a:buNone/>
            </a:pPr>
            <a:r>
              <a:rPr lang="ru-RU" dirty="0" smtClean="0"/>
              <a:t>Прекрасное  в  нём</a:t>
            </a:r>
          </a:p>
          <a:p>
            <a:pPr>
              <a:buNone/>
            </a:pPr>
            <a:r>
              <a:rPr lang="ru-RU" dirty="0" smtClean="0"/>
              <a:t>                     донести!</a:t>
            </a:r>
          </a:p>
          <a:p>
            <a:endParaRPr lang="ru-RU" dirty="0"/>
          </a:p>
        </p:txBody>
      </p:sp>
      <p:pic>
        <p:nvPicPr>
          <p:cNvPr id="9" name="Содержимое 8" descr="настенька П.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4211960" y="1412776"/>
            <a:ext cx="4104456" cy="4752528"/>
          </a:xfrm>
          <a:ln w="57150">
            <a:solidFill>
              <a:srgbClr val="FF000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     Формы  работы  по  проекту</a:t>
            </a:r>
            <a:br>
              <a:rPr lang="ru-RU" dirty="0" smtClean="0"/>
            </a:br>
            <a:r>
              <a:rPr lang="ru-RU" dirty="0" smtClean="0"/>
              <a:t>  «Весенние  православные  праздники»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2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Непосредственное </a:t>
            </a:r>
            <a:r>
              <a:rPr lang="ru-RU" sz="3200" dirty="0" smtClean="0"/>
              <a:t> наблюдение  за  объектами  живой  природы ( в  весенний  период)</a:t>
            </a:r>
            <a:endParaRPr lang="ru-RU" sz="32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"/>
          </p:nvPr>
        </p:nvSpPr>
        <p:spPr>
          <a:xfrm>
            <a:off x="457200" y="1340768"/>
            <a:ext cx="3657600" cy="887320"/>
          </a:xfrm>
        </p:spPr>
        <p:txBody>
          <a:bodyPr/>
          <a:lstStyle/>
          <a:p>
            <a:r>
              <a:rPr lang="ru-RU" dirty="0" smtClean="0"/>
              <a:t>В  блоке совместной  деятельности  взрослых  и  детей</a:t>
            </a:r>
            <a:endParaRPr lang="ru-RU" dirty="0"/>
          </a:p>
        </p:txBody>
      </p:sp>
      <p:pic>
        <p:nvPicPr>
          <p:cNvPr id="9" name="Содержимое 3" descr="11 слайд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355976" y="1628800"/>
            <a:ext cx="3960440" cy="2664296"/>
          </a:xfrm>
          <a:prstGeom prst="ellipse">
            <a:avLst/>
          </a:prstGeom>
        </p:spPr>
      </p:pic>
      <p:sp>
        <p:nvSpPr>
          <p:cNvPr id="10" name="Овал 9"/>
          <p:cNvSpPr/>
          <p:nvPr/>
        </p:nvSpPr>
        <p:spPr>
          <a:xfrm>
            <a:off x="7596336" y="5445224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3645024"/>
            <a:ext cx="3816424" cy="2808312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 rot="5400000" flipV="1">
            <a:off x="2503749" y="3809024"/>
            <a:ext cx="7187130" cy="11772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>
          <a:xfrm>
            <a:off x="6156176" y="260648"/>
            <a:ext cx="2520280" cy="4956048"/>
          </a:xfrm>
        </p:spPr>
        <p:txBody>
          <a:bodyPr/>
          <a:lstStyle/>
          <a:p>
            <a:endParaRPr lang="ru-RU" dirty="0" smtClean="0"/>
          </a:p>
          <a:p>
            <a:endParaRPr lang="ru-RU" sz="2400" b="1" dirty="0" smtClean="0"/>
          </a:p>
          <a:p>
            <a:r>
              <a:rPr lang="ru-RU" sz="2400" b="1" dirty="0" smtClean="0"/>
              <a:t>  Рассказы</a:t>
            </a:r>
          </a:p>
          <a:p>
            <a:endParaRPr lang="ru-RU" sz="2400" b="1" dirty="0" smtClean="0"/>
          </a:p>
          <a:p>
            <a:r>
              <a:rPr lang="ru-RU" sz="2400" b="1" dirty="0" smtClean="0"/>
              <a:t> воспитателя</a:t>
            </a:r>
            <a:endParaRPr lang="ru-RU" sz="2400" b="1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3573016"/>
            <a:ext cx="3672408" cy="3024336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Овал 10"/>
          <p:cNvSpPr/>
          <p:nvPr/>
        </p:nvSpPr>
        <p:spPr>
          <a:xfrm>
            <a:off x="6804248" y="5661248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628" name="Picture 4" descr="C:\Users\User\Desktop\накопитель 2 с фотоап\DCIM\143___02\IMG_4856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 cstate="print"/>
          <a:srcRect l="16250" r="16250"/>
          <a:stretch>
            <a:fillRect/>
          </a:stretch>
        </p:blipFill>
        <p:spPr bwMode="auto">
          <a:xfrm>
            <a:off x="251520" y="620688"/>
            <a:ext cx="3672408" cy="3456384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1230</TotalTime>
  <Words>503</Words>
  <Application>Microsoft Office PowerPoint</Application>
  <PresentationFormat>Экран (4:3)</PresentationFormat>
  <Paragraphs>64</Paragraphs>
  <Slides>23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Эркер</vt:lpstr>
      <vt:lpstr>Совершенствование  моделей  воспитательных  мероприятий  по  формированию  добродетелей  послушания  и  целомудрия  как  основных  критериев  семейных  ценностей.</vt:lpstr>
      <vt:lpstr>Профессиональные  педагоги,  чтобы  небезуспешно  работать  с  детьми,  вынуждены  прежде  всего  заниматься  углубленной  воспитательно -  просветительской  деятельностью  с  их  родителями.</vt:lpstr>
      <vt:lpstr>    Д О Б Р О Д Е Т Е Л Ь</vt:lpstr>
      <vt:lpstr>   Послушание  и  целомудрие</vt:lpstr>
      <vt:lpstr>     Добро  и  зло</vt:lpstr>
      <vt:lpstr>           КОДЕКС  СЕМЬИ        (семейные  ценности/ кодекс поведения)</vt:lpstr>
      <vt:lpstr>            Ребёнок  -  это  святое.</vt:lpstr>
      <vt:lpstr>      Формы  работы  по  проекту   «Весенние  православные  праздники»</vt:lpstr>
      <vt:lpstr>Слайд 9</vt:lpstr>
      <vt:lpstr>Создание  коллекций фотоиллюстраций, картинок, игрушек.</vt:lpstr>
      <vt:lpstr>             Коллекция  игрушек</vt:lpstr>
      <vt:lpstr>          Беседы  с  детьми</vt:lpstr>
      <vt:lpstr>Разнообразная  продуктивная  деятельность  детей - изготовление поделок,  лепка, рисование, аппликация.</vt:lpstr>
      <vt:lpstr>            Чтение  православных  книг            («Добрые  истории для  малых  ребят»).</vt:lpstr>
      <vt:lpstr>В  блоке  самостоятельной творческой  деятельности  детей:   самостоятельная  продуктивная                           театрализованные  игры деятельность</vt:lpstr>
      <vt:lpstr>   подвижные  игры,  связанные  с  темой  образовательного процесса</vt:lpstr>
      <vt:lpstr>                   В  блоке  взаимодействия                  с  семьями  детей:                       Совместные  детско-родительские  проекты      </vt:lpstr>
      <vt:lpstr>     Детско-родительские  проекты</vt:lpstr>
      <vt:lpstr>Создание  фотоальбомов, стенгазет  с  фотографиями  из  семейных архивов.</vt:lpstr>
      <vt:lpstr>           Конкурсы  детских  и                        детско-родительских  поделок</vt:lpstr>
      <vt:lpstr>      В  заключительной  части  любого      проекта – реализации  мероприятий</vt:lpstr>
      <vt:lpstr>    Подготовка и празднование                  Благовещения            </vt:lpstr>
      <vt:lpstr>Слайд 23</vt:lpstr>
    </vt:vector>
  </TitlesOfParts>
  <Company>RePack by SPecialiST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Совершенствование  моделей  воспитательных  мероприятий  по  формированию  добродетелей  послушания  и  целомудрия  как  основных  критериев  семейных  ценностей.</dc:title>
  <dc:creator>User</dc:creator>
  <cp:lastModifiedBy>User</cp:lastModifiedBy>
  <cp:revision>91</cp:revision>
  <dcterms:created xsi:type="dcterms:W3CDTF">2018-05-26T19:49:24Z</dcterms:created>
  <dcterms:modified xsi:type="dcterms:W3CDTF">2018-06-02T18:39:30Z</dcterms:modified>
</cp:coreProperties>
</file>