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3"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B395D-702E-418F-B9C8-56D1D896902C}" type="datetimeFigureOut">
              <a:rPr lang="ru-RU" smtClean="0"/>
              <a:pPr/>
              <a:t>13.05.2018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42F29-7D37-432A-A94C-205DB50A1B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71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2F29-7D37-432A-A94C-205DB50A1BD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26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1500-D2ED-4303-B58D-638F1621709A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A2B9-8536-4236-B2D8-153569783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643CE-810F-411B-8CC6-FEC09F4E001A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3F605-FEFD-4AF2-9623-0E7385471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B545-6D7F-4619-A9B8-4EAB3F4C5E03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58106-3E3C-4871-9EBA-60209CC47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49DC-FE36-4034-B9FE-23001D5F6244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3A13F-0ABD-4CEF-872C-D9D37DE9E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BB29-E68A-4307-824A-AEA7A411472E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26A9-C4E3-4FAD-9F78-62441BE0F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02D1-EFFC-49D1-B332-84E083537B71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FDCA0-12A7-43D1-904E-F68DFA35D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5CC1B-4343-4159-81E7-187C76566E5C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B6BFB-4801-4399-BD64-1325B6D25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41ADF-F21D-4534-B530-2B006A061324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A592-3E89-4C75-B686-E45842B70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16C9-97E9-4734-8B68-0055EC13EB91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8F9F4-3613-4BB0-A735-88E5F28E1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D56F8-5F70-4611-9B66-E2CE473F5C78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986A-C597-4054-B7D2-1277AF6A6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59736-56F6-498B-AE2F-E923FDA9FC9C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40516-3971-4B04-932F-B26F582B6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55DD9E-93B0-475C-BACA-0968B94B5572}" type="datetimeFigureOut">
              <a:rPr lang="ru-RU"/>
              <a:pPr>
                <a:defRPr/>
              </a:pPr>
              <a:t>13.05.2018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C51990-0A25-41E8-A4F6-928F38E2B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8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9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1.wa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2.wav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User\Downloads\&#1074;&#1077;&#1083;&#1077;&#1089;&#1083;&#1072;&#1074;&#1072;-&#1089;&#1090;&#1077;&#1087;&#1100;-&#1096;&#1080;&#1088;&#1086;&#1082;&#1072;&#1103;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&#1088;&#1091;&#1089;&#1089;&#1082;&#1072;&#1103;-&#1085;&#1072;&#1088;&#1086;&#1076;&#1085;&#1072;&#1103;-&#1087;&#1077;&#1089;&#1085;&#1103;-&#1086;&#1081;-&#1090;&#1099;-&#1089;&#1090;&#1077;&#1087;&#1100;-&#1096;&#1080;&#1088;&#1086;&#1082;&#1072;&#1103;-ambient-remix-by-.mp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9308381" cy="6831752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381000" y="620713"/>
            <a:ext cx="8458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/>
              <a:t>              Комплексный проект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/>
              <a:t>               по  направлению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/>
              <a:t>          «Природа  родного  края»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/>
              <a:t>                     </a:t>
            </a:r>
            <a:endParaRPr lang="ru-RU" sz="440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1000" y="3789040"/>
            <a:ext cx="8458200" cy="228674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«ОЙ, ТЫ,  СТЕПЬ  ШИРОКАЯ…»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ПОДГОТОВИЛИ СОТРУДНИКИ </a:t>
            </a:r>
            <a:r>
              <a:rPr lang="ru-RU" sz="1400" dirty="0" err="1" smtClean="0"/>
              <a:t>мкдоу</a:t>
            </a:r>
            <a:r>
              <a:rPr lang="ru-RU" sz="1400" dirty="0" smtClean="0"/>
              <a:t> Быковского детского  сада №3 «Солнышко»:</a:t>
            </a: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</a:t>
            </a:r>
            <a:r>
              <a:rPr lang="ru-RU" sz="1400" dirty="0" err="1" smtClean="0"/>
              <a:t>Артыкбаева</a:t>
            </a:r>
            <a:r>
              <a:rPr lang="ru-RU" sz="1400" dirty="0" smtClean="0"/>
              <a:t>  Людмила  </a:t>
            </a:r>
            <a:r>
              <a:rPr lang="ru-RU" sz="1400" dirty="0" err="1" smtClean="0"/>
              <a:t>андреевна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                                                                                                     </a:t>
            </a:r>
            <a:r>
              <a:rPr lang="ru-RU" sz="1400" dirty="0" err="1" smtClean="0"/>
              <a:t>заярная</a:t>
            </a:r>
            <a:r>
              <a:rPr lang="ru-RU" sz="1400" dirty="0" smtClean="0"/>
              <a:t> Наталья  Александровна,</a:t>
            </a:r>
            <a:br>
              <a:rPr lang="ru-RU" sz="1400" dirty="0" smtClean="0"/>
            </a:br>
            <a:r>
              <a:rPr lang="ru-RU" sz="1400" dirty="0" smtClean="0"/>
              <a:t>                                                                                              </a:t>
            </a:r>
            <a:r>
              <a:rPr lang="ru-RU" sz="1400" dirty="0" err="1" smtClean="0"/>
              <a:t>нугманова</a:t>
            </a:r>
            <a:r>
              <a:rPr lang="ru-RU" sz="1400" dirty="0" smtClean="0"/>
              <a:t>  </a:t>
            </a:r>
            <a:r>
              <a:rPr lang="ru-RU" sz="1400" dirty="0" err="1" smtClean="0"/>
              <a:t>бибигуль</a:t>
            </a:r>
            <a:r>
              <a:rPr lang="ru-RU" sz="1400" dirty="0" smtClean="0"/>
              <a:t> Борисовна.</a:t>
            </a:r>
            <a:endParaRPr lang="ru-RU" dirty="0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32352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                                  в районе поселения « Садовое»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Промелькнут  перед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 глазами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Две – три  старых  ивы, -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И опять в траве  волнами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Ветра  переливы.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Едешь,  едешь  -  степь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   да  небо, -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Степь, всё  степь,  как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      море;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И взгрустнётся  поневоле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На  таком  просторе.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(И.Суриков «Степь»)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</a:t>
            </a:r>
            <a:endParaRPr lang="ru-RU" sz="2000" dirty="0"/>
          </a:p>
        </p:txBody>
      </p:sp>
      <p:pic>
        <p:nvPicPr>
          <p:cNvPr id="21507" name="Picture 2" descr="C:\Users\User\Pictures\img0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549275"/>
            <a:ext cx="5226050" cy="4464050"/>
          </a:xfrm>
          <a:ln w="57150">
            <a:solidFill>
              <a:srgbClr val="0070C0"/>
            </a:soli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611560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5451475"/>
            <a:ext cx="8458200" cy="520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Детский сад №3 «Солнышко»       (фото 1978   и  2006  годов)</a:t>
            </a:r>
            <a:endParaRPr lang="ru-RU" dirty="0"/>
          </a:p>
        </p:txBody>
      </p:sp>
      <p:sp>
        <p:nvSpPr>
          <p:cNvPr id="22530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Родина Россия - одна на всех красивая,</a:t>
            </a:r>
          </a:p>
          <a:p>
            <a:pPr eaLnBrk="1" hangingPunct="1"/>
            <a:r>
              <a:rPr lang="ru-RU" sz="2400" smtClean="0"/>
              <a:t>Но заветный есть в ней уголок,</a:t>
            </a:r>
          </a:p>
          <a:p>
            <a:pPr eaLnBrk="1" hangingPunct="1"/>
            <a:r>
              <a:rPr lang="ru-RU" sz="2400" smtClean="0"/>
              <a:t>Там, где мы родились, набирали силы,</a:t>
            </a:r>
          </a:p>
          <a:p>
            <a:pPr eaLnBrk="1" hangingPunct="1"/>
            <a:r>
              <a:rPr lang="ru-RU" sz="2400" smtClean="0"/>
              <a:t>Тот, что в сердце каждого залёг.</a:t>
            </a:r>
          </a:p>
          <a:p>
            <a:pPr eaLnBrk="1" hangingPunct="1"/>
            <a:endParaRPr lang="ru-RU" sz="2400" smtClean="0"/>
          </a:p>
          <a:p>
            <a:pPr eaLnBrk="1" hangingPunct="1"/>
            <a:r>
              <a:rPr lang="ru-RU" sz="2800" smtClean="0"/>
              <a:t>      Н.И Малышев</a:t>
            </a:r>
          </a:p>
          <a:p>
            <a:pPr eaLnBrk="1" hangingPunct="1"/>
            <a:endParaRPr lang="ru-RU" sz="2800" smtClean="0"/>
          </a:p>
        </p:txBody>
      </p:sp>
      <p:pic>
        <p:nvPicPr>
          <p:cNvPr id="22531" name="Picture 2" descr="C:\Users\User\Pictures\img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8038" y="1052513"/>
            <a:ext cx="5556250" cy="3168650"/>
          </a:xfrm>
          <a:ln w="57150">
            <a:solidFill>
              <a:srgbClr val="0070C0"/>
            </a:soli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458200" cy="520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фото  вдоль  трассы  на  поселение  « садовое».</a:t>
            </a:r>
            <a:endParaRPr lang="ru-RU" dirty="0"/>
          </a:p>
        </p:txBody>
      </p:sp>
      <p:sp>
        <p:nvSpPr>
          <p:cNvPr id="23554" name="Текст 2"/>
          <p:cNvSpPr>
            <a:spLocks noGrp="1"/>
          </p:cNvSpPr>
          <p:nvPr>
            <p:ph type="body" idx="2"/>
          </p:nvPr>
        </p:nvSpPr>
        <p:spPr>
          <a:xfrm>
            <a:off x="323528" y="836712"/>
            <a:ext cx="3441700" cy="5016500"/>
          </a:xfrm>
        </p:spPr>
        <p:txBody>
          <a:bodyPr/>
          <a:lstStyle/>
          <a:p>
            <a:pPr eaLnBrk="1" hangingPunct="1"/>
            <a:r>
              <a:rPr lang="ru-RU" b="1" dirty="0" smtClean="0"/>
              <a:t>Край ты мой  полынный, край ты мой  былинный –</a:t>
            </a:r>
          </a:p>
          <a:p>
            <a:pPr eaLnBrk="1" hangingPunct="1"/>
            <a:r>
              <a:rPr lang="ru-RU" b="1" dirty="0" smtClean="0"/>
              <a:t>И степная  ширь со всех сторон.</a:t>
            </a:r>
          </a:p>
          <a:p>
            <a:pPr eaLnBrk="1" hangingPunct="1"/>
            <a:r>
              <a:rPr lang="ru-RU" b="1" dirty="0" smtClean="0"/>
              <a:t>Нам  судьбою  данный, ты всегда  желанный</a:t>
            </a:r>
          </a:p>
          <a:p>
            <a:pPr eaLnBrk="1" hangingPunct="1"/>
            <a:r>
              <a:rPr lang="ru-RU" b="1" dirty="0" smtClean="0"/>
              <a:t>Быковский  родной  наш район.</a:t>
            </a:r>
          </a:p>
          <a:p>
            <a:pPr eaLnBrk="1" hangingPunct="1"/>
            <a:endParaRPr lang="ru-RU" b="1" dirty="0" smtClean="0"/>
          </a:p>
          <a:p>
            <a:pPr eaLnBrk="1" hangingPunct="1"/>
            <a:r>
              <a:rPr lang="ru-RU" b="1" dirty="0" smtClean="0"/>
              <a:t>                Н.И.Малышев</a:t>
            </a:r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r>
              <a:rPr lang="ru-RU" sz="2400" dirty="0" smtClean="0"/>
              <a:t>                                                   </a:t>
            </a:r>
          </a:p>
        </p:txBody>
      </p:sp>
      <p:pic>
        <p:nvPicPr>
          <p:cNvPr id="23555" name="Picture 3" descr="C:\Users\User\Documents\фото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872" y="188640"/>
            <a:ext cx="5472608" cy="2736304"/>
          </a:xfrm>
          <a:ln w="57150">
            <a:solidFill>
              <a:srgbClr val="0070C0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068960"/>
            <a:ext cx="5976664" cy="36004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6754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                         Фото   на  окраине  поселения  «Садовое»</a:t>
            </a:r>
            <a:endParaRPr lang="ru-RU" dirty="0"/>
          </a:p>
        </p:txBody>
      </p:sp>
      <p:sp>
        <p:nvSpPr>
          <p:cNvPr id="24578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Над  тобою летом  суховеи-ветры</a:t>
            </a:r>
          </a:p>
          <a:p>
            <a:pPr eaLnBrk="1" hangingPunct="1"/>
            <a:r>
              <a:rPr lang="ru-RU" sz="3200" smtClean="0"/>
              <a:t>Хороводят  с  пылью  пополам.</a:t>
            </a:r>
          </a:p>
        </p:txBody>
      </p:sp>
      <p:pic>
        <p:nvPicPr>
          <p:cNvPr id="24579" name="Picture 2" descr="C:\Users\User\Documents\степ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5050" y="620713"/>
            <a:ext cx="5340350" cy="4391025"/>
          </a:xfrm>
          <a:ln w="57150">
            <a:solidFill>
              <a:srgbClr val="0070C0"/>
            </a:soli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458200" cy="520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602" name="Текст 2"/>
          <p:cNvSpPr>
            <a:spLocks noGrp="1"/>
          </p:cNvSpPr>
          <p:nvPr>
            <p:ph type="body" idx="2"/>
          </p:nvPr>
        </p:nvSpPr>
        <p:spPr>
          <a:xfrm>
            <a:off x="468313" y="692150"/>
            <a:ext cx="3008312" cy="4800600"/>
          </a:xfrm>
        </p:spPr>
        <p:txBody>
          <a:bodyPr/>
          <a:lstStyle/>
          <a:p>
            <a:pPr eaLnBrk="1" hangingPunct="1"/>
            <a:endParaRPr lang="ru-RU" sz="1800" smtClean="0">
              <a:latin typeface="Arial" charset="0"/>
              <a:cs typeface="Arial" charset="0"/>
            </a:endParaRPr>
          </a:p>
          <a:p>
            <a:pPr eaLnBrk="1" hangingPunct="1"/>
            <a:endParaRPr lang="ru-RU" sz="1800" smtClean="0">
              <a:latin typeface="Arial" charset="0"/>
              <a:cs typeface="Arial" charset="0"/>
            </a:endParaRPr>
          </a:p>
          <a:p>
            <a:pPr eaLnBrk="1" hangingPunct="1"/>
            <a:endParaRPr lang="ru-RU" sz="1800" smtClean="0">
              <a:latin typeface="Arial" charset="0"/>
              <a:cs typeface="Arial" charset="0"/>
            </a:endParaRPr>
          </a:p>
          <a:p>
            <a:pPr eaLnBrk="1" hangingPunct="1"/>
            <a:r>
              <a:rPr lang="ru-RU" sz="2400" smtClean="0">
                <a:latin typeface="Arial" charset="0"/>
                <a:cs typeface="Arial" charset="0"/>
              </a:rPr>
              <a:t>А  зимой  студёной  с  заунывным  звоном</a:t>
            </a:r>
          </a:p>
          <a:p>
            <a:pPr eaLnBrk="1" hangingPunct="1"/>
            <a:r>
              <a:rPr lang="ru-RU" sz="2400" smtClean="0">
                <a:latin typeface="Arial" charset="0"/>
                <a:cs typeface="Arial" charset="0"/>
              </a:rPr>
              <a:t>Вьюги-заверюхи бродят  по  полям.</a:t>
            </a:r>
          </a:p>
          <a:p>
            <a:pPr eaLnBrk="1" hangingPunct="1"/>
            <a:endParaRPr lang="ru-RU" sz="2400" smtClean="0">
              <a:latin typeface="Arial" charset="0"/>
              <a:cs typeface="Arial" charset="0"/>
            </a:endParaRPr>
          </a:p>
          <a:p>
            <a:pPr eaLnBrk="1" hangingPunct="1"/>
            <a:endParaRPr lang="ru-RU" sz="2400" smtClean="0">
              <a:latin typeface="Arial" charset="0"/>
              <a:cs typeface="Arial" charset="0"/>
            </a:endParaRPr>
          </a:p>
          <a:p>
            <a:pPr eaLnBrk="1" hangingPunct="1"/>
            <a:r>
              <a:rPr lang="ru-RU" sz="2400" smtClean="0">
                <a:latin typeface="Arial" charset="0"/>
                <a:cs typeface="Arial" charset="0"/>
              </a:rPr>
              <a:t> (Н.И Малышев)</a:t>
            </a:r>
          </a:p>
        </p:txBody>
      </p:sp>
      <p:sp>
        <p:nvSpPr>
          <p:cNvPr id="25603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5" descr="8b058e560856fdfa6aa945c2d92bd1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620713"/>
            <a:ext cx="5532437" cy="489585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5451475"/>
            <a:ext cx="8458200" cy="5207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                                                           Край  ты  мой  раздольный</a:t>
            </a:r>
            <a:endParaRPr lang="ru-RU" dirty="0"/>
          </a:p>
        </p:txBody>
      </p:sp>
      <p:sp>
        <p:nvSpPr>
          <p:cNvPr id="26626" name="Текст 2"/>
          <p:cNvSpPr>
            <a:spLocks noGrp="1"/>
          </p:cNvSpPr>
          <p:nvPr>
            <p:ph type="body" idx="2"/>
          </p:nvPr>
        </p:nvSpPr>
        <p:spPr>
          <a:xfrm>
            <a:off x="323850" y="476250"/>
            <a:ext cx="3008313" cy="4800600"/>
          </a:xfrm>
        </p:spPr>
        <p:txBody>
          <a:bodyPr/>
          <a:lstStyle/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r>
              <a:rPr lang="ru-RU" sz="3200" b="1" smtClean="0"/>
              <a:t>    Край  мой        хл</a:t>
            </a:r>
            <a:r>
              <a:rPr lang="ru-RU" sz="3200" b="1" smtClean="0">
                <a:latin typeface="Arial" charset="0"/>
              </a:rPr>
              <a:t>е</a:t>
            </a:r>
            <a:r>
              <a:rPr lang="ru-RU" sz="3200" b="1" smtClean="0"/>
              <a:t>босольный</a:t>
            </a:r>
          </a:p>
        </p:txBody>
      </p:sp>
      <p:pic>
        <p:nvPicPr>
          <p:cNvPr id="26627" name="Picture 2" descr="C:\Users\User\Pictures\колосящееся пол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1880" y="493960"/>
            <a:ext cx="5340350" cy="4248150"/>
          </a:xfr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9030"/>
            <a:ext cx="4211960" cy="315897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17232"/>
            <a:ext cx="8458200" cy="5207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600" dirty="0" smtClean="0"/>
              <a:t>                                                                            Песенный,  задорный, бедам  непокорный</a:t>
            </a:r>
            <a:br>
              <a:rPr lang="ru-RU" sz="1600" dirty="0" smtClean="0"/>
            </a:br>
            <a:r>
              <a:rPr lang="ru-RU" sz="1600" dirty="0" smtClean="0"/>
              <a:t>                                                                             Быковский  любимый  район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7650" name="Picture 2" descr="C:\Users\User\Pictures\на заре весенн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36838"/>
            <a:ext cx="4170363" cy="331311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7651" name="Picture 3" descr="C:\Users\User\Pictures\птица над степью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38" y="476250"/>
            <a:ext cx="4537075" cy="2881313"/>
          </a:xfrm>
          <a:ln w="57150">
            <a:solidFill>
              <a:srgbClr val="0070C0"/>
            </a:solidFill>
          </a:ln>
        </p:spPr>
      </p:pic>
      <p:sp>
        <p:nvSpPr>
          <p:cNvPr id="27652" name="Текст 6"/>
          <p:cNvSpPr>
            <a:spLocks noGrp="1"/>
          </p:cNvSpPr>
          <p:nvPr>
            <p:ph type="body" idx="2"/>
          </p:nvPr>
        </p:nvSpPr>
        <p:spPr>
          <a:xfrm>
            <a:off x="250825" y="260350"/>
            <a:ext cx="4105275" cy="4800600"/>
          </a:xfrm>
        </p:spPr>
        <p:txBody>
          <a:bodyPr/>
          <a:lstStyle/>
          <a:p>
            <a:pPr eaLnBrk="1" hangingPunct="1"/>
            <a:endParaRPr lang="ru-RU" sz="3600" b="1" smtClean="0"/>
          </a:p>
          <a:p>
            <a:pPr eaLnBrk="1" hangingPunct="1"/>
            <a:r>
              <a:rPr lang="ru-RU" sz="3600" b="1" smtClean="0"/>
              <a:t>На заре весенней </a:t>
            </a:r>
          </a:p>
          <a:p>
            <a:pPr eaLnBrk="1" hangingPunct="1"/>
            <a:r>
              <a:rPr lang="ru-RU" sz="4000" b="1" smtClean="0"/>
              <a:t>птичий перезвон.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                                сторона  желанная,</a:t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сторона   обильная.</a:t>
            </a:r>
            <a:br>
              <a:rPr lang="ru-RU" dirty="0" smtClean="0"/>
            </a:br>
            <a:r>
              <a:rPr lang="ru-RU" dirty="0" smtClean="0"/>
              <a:t>                               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332656"/>
            <a:ext cx="3296345" cy="5592688"/>
          </a:xfrm>
        </p:spPr>
        <p:txBody>
          <a:bodyPr/>
          <a:lstStyle/>
          <a:p>
            <a:r>
              <a:rPr lang="ru-RU" sz="2400" b="1" dirty="0" smtClean="0"/>
              <a:t>Степь </a:t>
            </a:r>
          </a:p>
          <a:p>
            <a:r>
              <a:rPr lang="ru-RU" sz="2400" b="1" dirty="0" smtClean="0"/>
              <a:t>        моя</a:t>
            </a:r>
          </a:p>
          <a:p>
            <a:r>
              <a:rPr lang="ru-RU" sz="2400" b="1" dirty="0" smtClean="0"/>
              <a:t>             тюльпанная,</a:t>
            </a:r>
          </a:p>
          <a:p>
            <a:r>
              <a:rPr lang="ru-RU" sz="2400" b="1" dirty="0" smtClean="0"/>
              <a:t>Степь</a:t>
            </a:r>
          </a:p>
          <a:p>
            <a:r>
              <a:rPr lang="ru-RU" sz="2400" b="1" dirty="0" smtClean="0"/>
              <a:t>        моя</a:t>
            </a:r>
          </a:p>
          <a:p>
            <a:r>
              <a:rPr lang="ru-RU" sz="2400" b="1" dirty="0" smtClean="0"/>
              <a:t>                  ковыльная  -   </a:t>
            </a:r>
            <a:endParaRPr lang="ru-RU" sz="2400" b="1" dirty="0"/>
          </a:p>
        </p:txBody>
      </p:sp>
      <p:pic>
        <p:nvPicPr>
          <p:cNvPr id="1026" name="Picture 2" descr="C:\Users\User\Pictures\тюльпанная степ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4032448" cy="285892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4271392" cy="321382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25152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548680"/>
            <a:ext cx="3008313" cy="5232648"/>
          </a:xfrm>
        </p:spPr>
        <p:txBody>
          <a:bodyPr/>
          <a:lstStyle/>
          <a:p>
            <a:r>
              <a:rPr lang="ru-RU" sz="1600" b="1" dirty="0" smtClean="0"/>
              <a:t>       Зноем  прокалённая,</a:t>
            </a:r>
          </a:p>
          <a:p>
            <a:r>
              <a:rPr lang="ru-RU" sz="1600" b="1" dirty="0" smtClean="0"/>
              <a:t>       Ветрами  продутая,  </a:t>
            </a:r>
          </a:p>
          <a:p>
            <a:r>
              <a:rPr lang="ru-RU" sz="1600" b="1" dirty="0" smtClean="0"/>
              <a:t>       Буранами  студёными</a:t>
            </a:r>
          </a:p>
          <a:p>
            <a:r>
              <a:rPr lang="ru-RU" sz="1600" b="1" dirty="0" smtClean="0"/>
              <a:t>       Зимой  в  снега  закутана.</a:t>
            </a:r>
          </a:p>
          <a:p>
            <a:r>
              <a:rPr lang="ru-RU" sz="1600" b="1" dirty="0" smtClean="0"/>
              <a:t>       Тропками  исхожена,</a:t>
            </a:r>
          </a:p>
          <a:p>
            <a:r>
              <a:rPr lang="ru-RU" sz="1600" b="1" dirty="0" smtClean="0"/>
              <a:t>       Песнями  воспетая,</a:t>
            </a:r>
          </a:p>
          <a:p>
            <a:r>
              <a:rPr lang="ru-RU" sz="1600" b="1" dirty="0" smtClean="0"/>
              <a:t>       Ширью  не  похожая </a:t>
            </a:r>
          </a:p>
          <a:p>
            <a:r>
              <a:rPr lang="ru-RU" sz="1600" b="1" dirty="0" smtClean="0"/>
              <a:t>       Ни  на  что  на  свете.</a:t>
            </a:r>
            <a:endParaRPr lang="ru-RU" sz="1600" b="1" dirty="0"/>
          </a:p>
        </p:txBody>
      </p:sp>
      <p:pic>
        <p:nvPicPr>
          <p:cNvPr id="2050" name="Picture 2" descr="E:\степь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3816424" cy="288032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4176464" cy="2880319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356992"/>
            <a:ext cx="4176464" cy="295232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велеслава-степь-широ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458200" cy="520700"/>
          </a:xfrm>
        </p:spPr>
        <p:txBody>
          <a:bodyPr/>
          <a:lstStyle/>
          <a:p>
            <a:r>
              <a:rPr lang="ru-RU" dirty="0" smtClean="0"/>
              <a:t>Фото  2016  ГОДА.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620688"/>
            <a:ext cx="3008313" cy="4800600"/>
          </a:xfrm>
        </p:spPr>
        <p:txBody>
          <a:bodyPr/>
          <a:lstStyle/>
          <a:p>
            <a:r>
              <a:rPr lang="ru-RU" b="1" dirty="0" smtClean="0"/>
              <a:t>В  небе  глубь  бездонная</a:t>
            </a:r>
          </a:p>
          <a:p>
            <a:r>
              <a:rPr lang="ru-RU" b="1" dirty="0" smtClean="0"/>
              <a:t>С  трелью  жаворонка.</a:t>
            </a:r>
          </a:p>
          <a:p>
            <a:r>
              <a:rPr lang="ru-RU" b="1" dirty="0" smtClean="0"/>
              <a:t>До  чего ж,  </a:t>
            </a:r>
            <a:r>
              <a:rPr lang="ru-RU" b="1" dirty="0" err="1" smtClean="0"/>
              <a:t>стозвонная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Мне  мила  сторонка.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Степь  моя  бескрайняя,</a:t>
            </a:r>
          </a:p>
          <a:p>
            <a:r>
              <a:rPr lang="ru-RU" b="1" dirty="0" smtClean="0"/>
              <a:t>Степь  моя  полынная.</a:t>
            </a:r>
          </a:p>
          <a:p>
            <a:r>
              <a:rPr lang="ru-RU" b="1" dirty="0" smtClean="0"/>
              <a:t>Горизонты  дальние</a:t>
            </a:r>
          </a:p>
          <a:p>
            <a:r>
              <a:rPr lang="ru-RU" b="1" dirty="0" smtClean="0"/>
              <a:t>На  рассвете  синие.                 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Красотой  неброскою,</a:t>
            </a:r>
          </a:p>
          <a:p>
            <a:r>
              <a:rPr lang="ru-RU" b="1" dirty="0" smtClean="0"/>
              <a:t>Степь  моя  отрада,</a:t>
            </a:r>
          </a:p>
          <a:p>
            <a:r>
              <a:rPr lang="ru-RU" b="1" dirty="0" smtClean="0"/>
              <a:t>Летом  с  зорькой  росною</a:t>
            </a:r>
          </a:p>
          <a:p>
            <a:r>
              <a:rPr lang="ru-RU" b="1" dirty="0" smtClean="0"/>
              <a:t>Дорога,  как  радость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E:\калиновая бал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1"/>
            <a:ext cx="5400600" cy="20882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5" name="Picture 3" descr="C:\Users\User\Pictures\2017-03-18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5400600" cy="18722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6" name="Picture 4" descr="C:\Users\User\Pictures\Библиотеки\Documents\IMG_2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509120"/>
            <a:ext cx="5400600" cy="20162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Народная мудрость гласит: «мира не узнаешь,  не  зная  края  своего!»</a:t>
            </a:r>
            <a:br>
              <a:rPr lang="ru-RU" sz="1600" dirty="0" smtClean="0"/>
            </a:br>
            <a:r>
              <a:rPr lang="ru-RU" sz="1600" dirty="0" smtClean="0"/>
              <a:t>                                                       «дерево  питают  корни,  а  Человека  Родина».</a:t>
            </a:r>
            <a:endParaRPr lang="ru-RU" sz="1600" dirty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None/>
            </a:pPr>
            <a:r>
              <a:rPr lang="ru-RU" b="1" dirty="0" smtClean="0"/>
              <a:t>Цель:</a:t>
            </a:r>
          </a:p>
          <a:p>
            <a:pPr eaLnBrk="1" hangingPunct="1">
              <a:buNone/>
            </a:pPr>
            <a:r>
              <a:rPr lang="ru-RU" b="1" dirty="0" smtClean="0"/>
              <a:t>   формирование  у детей  дошкольного возраста  патриотического чувства, гордость и честь  называться  россиянином  через  осознанное  понимание  ребёнком  своей  связи  с  малой  родиной,  родным  Поволжьем,  «полынным  краем». </a:t>
            </a:r>
          </a:p>
        </p:txBody>
      </p:sp>
      <p:pic>
        <p:nvPicPr>
          <p:cNvPr id="4" name="русская-народная-песня-ой-ты-степь-широкая-ambient-remix-by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71014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Будущее в наших  детях.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Здесь  в  земле  привольной</a:t>
            </a:r>
          </a:p>
          <a:p>
            <a:r>
              <a:rPr lang="ru-RU" b="1" dirty="0" smtClean="0"/>
              <a:t>Наших  предков  корни,</a:t>
            </a:r>
          </a:p>
          <a:p>
            <a:r>
              <a:rPr lang="ru-RU" b="1" dirty="0" smtClean="0"/>
              <a:t>С  ними  нас  никак  не  разорвать.</a:t>
            </a:r>
          </a:p>
          <a:p>
            <a:r>
              <a:rPr lang="ru-RU" b="1" dirty="0" smtClean="0"/>
              <a:t>Все  дела – заботы, трудную  работу</a:t>
            </a:r>
          </a:p>
          <a:p>
            <a:r>
              <a:rPr lang="ru-RU" b="1" dirty="0" smtClean="0"/>
              <a:t>Детям  их  и  внукам  продолжать</a:t>
            </a:r>
            <a:r>
              <a:rPr lang="ru-RU" dirty="0" smtClean="0"/>
              <a:t>.</a:t>
            </a:r>
          </a:p>
        </p:txBody>
      </p:sp>
      <p:pic>
        <p:nvPicPr>
          <p:cNvPr id="4099" name="Picture 3" descr="C:\Users\User\Documents\IMG_4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501008"/>
            <a:ext cx="5256584" cy="324036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026" name="Picture 2" descr="C:\Users\User\Pictures\часовня на кладбищ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9000"/>
          </a:blip>
          <a:srcRect/>
          <a:stretch>
            <a:fillRect/>
          </a:stretch>
        </p:blipFill>
        <p:spPr bwMode="auto">
          <a:xfrm>
            <a:off x="3635896" y="188640"/>
            <a:ext cx="5279504" cy="316835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    </a:t>
            </a:r>
          </a:p>
          <a:p>
            <a:r>
              <a:rPr lang="ru-RU" sz="1600" b="1" dirty="0" smtClean="0"/>
              <a:t> Край  ты  мой  ковыльный,</a:t>
            </a:r>
          </a:p>
          <a:p>
            <a:r>
              <a:rPr lang="ru-RU" sz="1600" b="1" dirty="0" smtClean="0"/>
              <a:t>     Край  ты  мой  обильный –</a:t>
            </a:r>
          </a:p>
          <a:p>
            <a:r>
              <a:rPr lang="ru-RU" sz="1600" b="1" dirty="0" smtClean="0"/>
              <a:t>     Солнцем  беспощадным,</a:t>
            </a:r>
          </a:p>
          <a:p>
            <a:r>
              <a:rPr lang="ru-RU" sz="1600" b="1" dirty="0" smtClean="0"/>
              <a:t>     Знойным  прокалён.</a:t>
            </a:r>
          </a:p>
          <a:p>
            <a:r>
              <a:rPr lang="ru-RU" sz="1600" b="1" dirty="0" smtClean="0"/>
              <a:t>     Бурями  испытан,</a:t>
            </a:r>
          </a:p>
          <a:p>
            <a:r>
              <a:rPr lang="ru-RU" sz="1600" b="1" dirty="0" smtClean="0"/>
              <a:t>     Ливнями  умытый</a:t>
            </a:r>
          </a:p>
          <a:p>
            <a:r>
              <a:rPr lang="ru-RU" sz="1600" b="1" dirty="0" smtClean="0"/>
              <a:t>     Быковский  заволжский         </a:t>
            </a:r>
          </a:p>
          <a:p>
            <a:r>
              <a:rPr lang="ru-RU" sz="1600" b="1" dirty="0" smtClean="0"/>
              <a:t>                                      район.</a:t>
            </a:r>
            <a:endParaRPr lang="ru-RU" sz="1600" b="1" dirty="0"/>
          </a:p>
        </p:txBody>
      </p:sp>
      <p:pic>
        <p:nvPicPr>
          <p:cNvPr id="5123" name="Picture 3" descr="C:\Users\User\Pictures\арбузная стол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429000"/>
            <a:ext cx="5328592" cy="3240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82608"/>
            <a:ext cx="5317430" cy="313036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021288"/>
            <a:ext cx="7151712" cy="576064"/>
          </a:xfrm>
        </p:spPr>
        <p:txBody>
          <a:bodyPr>
            <a:normAutofit/>
          </a:bodyPr>
          <a:lstStyle/>
          <a:p>
            <a:r>
              <a:rPr lang="ru-RU" dirty="0" smtClean="0"/>
              <a:t> АХ  СТЕПИ,  как  вы  хороши!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Я не степью хожу -  я хожу по аптеке,</a:t>
            </a:r>
          </a:p>
          <a:p>
            <a:r>
              <a:rPr lang="ru-RU" dirty="0" smtClean="0"/>
              <a:t>Разбираюсь  в  её  травяной  </a:t>
            </a:r>
          </a:p>
          <a:p>
            <a:r>
              <a:rPr lang="ru-RU" dirty="0" smtClean="0"/>
              <a:t>                                          картотеке.</a:t>
            </a:r>
          </a:p>
          <a:p>
            <a:r>
              <a:rPr lang="ru-RU" dirty="0" smtClean="0"/>
              <a:t>Беспредельная  степь,</a:t>
            </a:r>
          </a:p>
          <a:p>
            <a:r>
              <a:rPr lang="ru-RU" dirty="0" smtClean="0"/>
              <a:t>                       бесконечная  степь,</a:t>
            </a:r>
          </a:p>
          <a:p>
            <a:r>
              <a:rPr lang="ru-RU" dirty="0" smtClean="0"/>
              <a:t>Ты  природой  написанный</a:t>
            </a:r>
          </a:p>
          <a:p>
            <a:r>
              <a:rPr lang="ru-RU" dirty="0" smtClean="0"/>
              <a:t>                           странный  рецепт.</a:t>
            </a:r>
          </a:p>
          <a:p>
            <a:r>
              <a:rPr lang="ru-RU" dirty="0" smtClean="0"/>
              <a:t>И  мне видится: тонкие  корешки</a:t>
            </a:r>
          </a:p>
          <a:p>
            <a:r>
              <a:rPr lang="ru-RU" dirty="0" smtClean="0"/>
              <a:t>В  аккуратные сыплются порошки,</a:t>
            </a:r>
          </a:p>
          <a:p>
            <a:r>
              <a:rPr lang="ru-RU" dirty="0" smtClean="0"/>
              <a:t>И качаются  склянки  с ромашкой</a:t>
            </a:r>
          </a:p>
          <a:p>
            <a:r>
              <a:rPr lang="ru-RU" dirty="0" smtClean="0"/>
              <a:t>                                        на  пробке,</a:t>
            </a:r>
          </a:p>
          <a:p>
            <a:r>
              <a:rPr lang="ru-RU" dirty="0" smtClean="0"/>
              <a:t>И  пилюли  слагаются  с  веток  в  </a:t>
            </a:r>
          </a:p>
          <a:p>
            <a:r>
              <a:rPr lang="ru-RU" dirty="0" smtClean="0"/>
              <a:t>                                         коробки.</a:t>
            </a:r>
          </a:p>
          <a:p>
            <a:r>
              <a:rPr lang="ru-RU" sz="1600" dirty="0" smtClean="0"/>
              <a:t>                                  </a:t>
            </a:r>
          </a:p>
          <a:p>
            <a:r>
              <a:rPr lang="ru-RU" sz="1600" dirty="0" smtClean="0"/>
              <a:t>                              (С. Кирсанов)</a:t>
            </a:r>
          </a:p>
          <a:p>
            <a:r>
              <a:rPr lang="ru-RU" sz="1600" dirty="0" smtClean="0"/>
              <a:t>               </a:t>
            </a:r>
            <a:endParaRPr lang="ru-RU" sz="1600" dirty="0"/>
          </a:p>
        </p:txBody>
      </p:sp>
      <p:pic>
        <p:nvPicPr>
          <p:cNvPr id="2050" name="Picture 2" descr="E:\ФОТО НА\2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16632"/>
            <a:ext cx="2392388" cy="3024336"/>
          </a:xfrm>
          <a:prstGeom prst="ellipse">
            <a:avLst/>
          </a:prstGeom>
          <a:noFill/>
        </p:spPr>
      </p:pic>
      <p:pic>
        <p:nvPicPr>
          <p:cNvPr id="2052" name="Picture 4" descr="E:\ФОТО НА\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708920"/>
            <a:ext cx="2438880" cy="3600400"/>
          </a:xfrm>
          <a:prstGeom prst="ellipse">
            <a:avLst/>
          </a:prstGeom>
          <a:noFill/>
        </p:spPr>
      </p:pic>
      <p:pic>
        <p:nvPicPr>
          <p:cNvPr id="2053" name="Picture 5" descr="E:\ФОТО НА\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88640"/>
            <a:ext cx="2376264" cy="300709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73672" cy="6336704"/>
          </a:xfrm>
        </p:spPr>
      </p:pic>
      <p:sp>
        <p:nvSpPr>
          <p:cNvPr id="6" name="TextBox 5"/>
          <p:cNvSpPr txBox="1"/>
          <p:nvPr/>
        </p:nvSpPr>
        <p:spPr>
          <a:xfrm>
            <a:off x="2022004" y="927060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istral" panose="03090702030407020403" pitchFamily="66" charset="0"/>
                <a:cs typeface="Aldhabi" panose="01000000000000000000" pitchFamily="2" charset="-78"/>
              </a:rPr>
              <a:t>Основная часть проекта основывается на творческом наследии поэта- земляка Николая Ивановича Малышева </a:t>
            </a:r>
            <a:r>
              <a:rPr lang="ru-RU" sz="3600" dirty="0" smtClean="0">
                <a:latin typeface="Mistral" panose="03090702030407020403" pitchFamily="66" charset="0"/>
                <a:cs typeface="Aldhabi" panose="01000000000000000000" pitchFamily="2" charset="-78"/>
              </a:rPr>
              <a:t>и наработках педагогов  детского сада</a:t>
            </a:r>
            <a:endParaRPr lang="ru-RU" sz="3600" dirty="0">
              <a:latin typeface="Mistral" panose="03090702030407020403" pitchFamily="66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2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970462"/>
          </a:xfrm>
        </p:spPr>
        <p:txBody>
          <a:bodyPr/>
          <a:lstStyle/>
          <a:p>
            <a:pPr lvl="1" eaLnBrk="1" hangingPunct="1">
              <a:buFont typeface="Wingdings 2" pitchFamily="18" charset="2"/>
              <a:buNone/>
            </a:pPr>
            <a:r>
              <a:rPr lang="ru-RU" sz="3200" dirty="0" smtClean="0"/>
              <a:t>-Формирование  навыков  заботливого</a:t>
            </a:r>
          </a:p>
          <a:p>
            <a:pPr lvl="1" eaLnBrk="1" hangingPunct="1">
              <a:buFont typeface="Wingdings 2" pitchFamily="18" charset="2"/>
              <a:buNone/>
            </a:pPr>
            <a:r>
              <a:rPr lang="ru-RU" sz="3200" dirty="0" smtClean="0"/>
              <a:t>отношения  к объектам  живой и неживой</a:t>
            </a:r>
          </a:p>
          <a:p>
            <a:pPr lvl="1" eaLnBrk="1" hangingPunct="1">
              <a:buFont typeface="Wingdings 2" pitchFamily="18" charset="2"/>
              <a:buNone/>
            </a:pPr>
            <a:r>
              <a:rPr lang="ru-RU" sz="3200" dirty="0" smtClean="0"/>
              <a:t>природы;</a:t>
            </a:r>
          </a:p>
          <a:p>
            <a:pPr eaLnBrk="1" hangingPunct="1">
              <a:buNone/>
            </a:pPr>
            <a:r>
              <a:rPr lang="ru-RU" dirty="0" smtClean="0"/>
              <a:t>    -Освоение  ближайшего  окружения;</a:t>
            </a:r>
          </a:p>
          <a:p>
            <a:pPr eaLnBrk="1" hangingPunct="1">
              <a:buNone/>
            </a:pPr>
            <a:r>
              <a:rPr lang="ru-RU" dirty="0" smtClean="0"/>
              <a:t>    -Развитие  эстетических  ценностей  природы;</a:t>
            </a:r>
          </a:p>
          <a:p>
            <a:pPr eaLnBrk="1" hangingPunct="1">
              <a:buNone/>
            </a:pPr>
            <a:r>
              <a:rPr lang="ru-RU" dirty="0" smtClean="0"/>
              <a:t>    -Умение  выражать  в  творчестве  полученные  впечатления;</a:t>
            </a:r>
          </a:p>
          <a:p>
            <a:pPr eaLnBrk="1" hangingPunct="1">
              <a:buNone/>
            </a:pPr>
            <a:r>
              <a:rPr lang="ru-RU" dirty="0" smtClean="0"/>
              <a:t>    -Развитие  любознательности, творческого    потенциала,  фантазии  и  воображения</a:t>
            </a:r>
            <a:r>
              <a:rPr lang="ru-RU" sz="2000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Актуальность 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/>
              <a:t>       Глубокие  перемены  произошедшие  в  жизни  России,  ослабили  внимание  к  духовно-нравственному  воспитанию  подрастающего  поколения.  В  общественном  сознании  получили  широкое  распространение  равнодушие,  эгоизм,  </a:t>
            </a:r>
            <a:r>
              <a:rPr lang="ru-RU" sz="1800" b="1" dirty="0" err="1" smtClean="0"/>
              <a:t>ценизм</a:t>
            </a:r>
            <a:r>
              <a:rPr lang="ru-RU" sz="1800" b="1" dirty="0" smtClean="0"/>
              <a:t>,  </a:t>
            </a:r>
            <a:r>
              <a:rPr lang="ru-RU" sz="1800" b="1" dirty="0" err="1" smtClean="0"/>
              <a:t>немотивируемая</a:t>
            </a:r>
            <a:r>
              <a:rPr lang="ru-RU" sz="1800" b="1" dirty="0" smtClean="0"/>
              <a:t>  агрессивность,  неуважение  к  православным  заповедям,  традициям,  общечеловеческим  ценностям.  Человек  не  «чувствует»  природы,  не  контактирует  с  ней,  хотя  является  её  частью.  Изменилось  поведение:  люди  стали  брать  от  природы  всё,  ничего  не  давая  ей  взамен.  Рост  научно-технического  прогресса, новые  открытия  и  технические  изобретения  отодвинули  на  второй  план  духовные  ценности.  </a:t>
            </a:r>
            <a:r>
              <a:rPr lang="ru-RU" sz="1800" b="1" dirty="0" smtClean="0">
                <a:solidFill>
                  <a:srgbClr val="FF0000"/>
                </a:solidFill>
              </a:rPr>
              <a:t>Проблема  воспитания  у  подрастающего  поколения  любви  к  своей  малой  родине  </a:t>
            </a:r>
            <a:r>
              <a:rPr lang="ru-RU" sz="1800" b="1" dirty="0" smtClean="0"/>
              <a:t>выпала  из  поля  зрения  учёных  и  практиков  на  многие  годы.  С  введением  в  действие  закона РФ «Об образовании»  произошли  существенные  изменения  в  развитии  системы  образования.  Одним  из  приоритетных  направлений  стало  знакомство  с  национальным  и  региональным  культурным  наследием  и  историей  страны  и  края.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      Воспитание  патриотизма,  любви  к  своей  стране  невозможно,  если  ребёнок  не  знает  истории  своего  рода,  своей  фамилии,  своей  малой  родины.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Основные  черты  русского</a:t>
            </a:r>
            <a:br>
              <a:rPr lang="ru-RU" dirty="0" smtClean="0"/>
            </a:br>
            <a:r>
              <a:rPr lang="ru-RU" dirty="0" smtClean="0"/>
              <a:t>             национального  характера:</a:t>
            </a:r>
            <a:br>
              <a:rPr lang="ru-RU" dirty="0" smtClean="0"/>
            </a:b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ru-RU" b="1" dirty="0" smtClean="0"/>
              <a:t>       Нравственная  и  физическая  сила,  душевная  щедрость,  способность  всегда  прийти  на  помощь  слабому,  любовь  к  своему  народу,  Родине,  природе.</a:t>
            </a:r>
          </a:p>
          <a:p>
            <a:pPr eaLnBrk="1" hangingPunct="1">
              <a:buNone/>
            </a:pPr>
            <a:r>
              <a:rPr lang="ru-RU" b="1" dirty="0" smtClean="0"/>
              <a:t>        Степь  ассоциируется  с  широтой,  безмерностью  русской  души.  Лучшие  черты   национального  характера  отражены  в  русских  былинах,  стихах,  песнях,  картинах.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копитель 2 с фотоап\DCIM\145___04\IMG_54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               Закат  на  границе  Быковского  района</a:t>
            </a:r>
            <a:endParaRPr lang="ru-RU" dirty="0"/>
          </a:p>
        </p:txBody>
      </p:sp>
      <p:sp>
        <p:nvSpPr>
          <p:cNvPr id="18434" name="Текст 5"/>
          <p:cNvSpPr>
            <a:spLocks noGrp="1"/>
          </p:cNvSpPr>
          <p:nvPr>
            <p:ph type="body" idx="2"/>
          </p:nvPr>
        </p:nvSpPr>
        <p:spPr>
          <a:xfrm>
            <a:off x="468313" y="620713"/>
            <a:ext cx="3008312" cy="4800600"/>
          </a:xfrm>
        </p:spPr>
        <p:txBody>
          <a:bodyPr/>
          <a:lstStyle/>
          <a:p>
            <a:pPr eaLnBrk="1" hangingPunct="1"/>
            <a:r>
              <a:rPr lang="ru-RU" sz="2400" smtClean="0"/>
              <a:t>…Какое счастье       </a:t>
            </a:r>
          </a:p>
          <a:p>
            <a:pPr eaLnBrk="1" hangingPunct="1"/>
            <a:r>
              <a:rPr lang="ru-RU" sz="2400" smtClean="0"/>
              <a:t>                          знать,</a:t>
            </a:r>
          </a:p>
          <a:p>
            <a:pPr eaLnBrk="1" hangingPunct="1"/>
            <a:r>
              <a:rPr lang="ru-RU" sz="2400" smtClean="0"/>
              <a:t> что  на планете</a:t>
            </a:r>
          </a:p>
          <a:p>
            <a:pPr eaLnBrk="1" hangingPunct="1"/>
            <a:r>
              <a:rPr lang="ru-RU" sz="2400" smtClean="0"/>
              <a:t>есть  эта  </a:t>
            </a:r>
            <a:r>
              <a:rPr lang="ru-RU" sz="2400" smtClean="0">
                <a:solidFill>
                  <a:srgbClr val="FF0000"/>
                </a:solidFill>
              </a:rPr>
              <a:t>степь</a:t>
            </a:r>
            <a:r>
              <a:rPr lang="ru-RU" sz="2400" smtClean="0"/>
              <a:t> –</a:t>
            </a:r>
          </a:p>
          <a:p>
            <a:pPr eaLnBrk="1" hangingPunct="1"/>
            <a:r>
              <a:rPr lang="ru-RU" sz="2400" smtClean="0"/>
              <a:t>родимая  земля,</a:t>
            </a:r>
          </a:p>
          <a:p>
            <a:pPr eaLnBrk="1" hangingPunct="1"/>
            <a:r>
              <a:rPr lang="ru-RU" sz="2400" smtClean="0"/>
              <a:t>И  ничего  дороже  нет  на  свете.</a:t>
            </a:r>
          </a:p>
          <a:p>
            <a:pPr eaLnBrk="1" hangingPunct="1"/>
            <a:endParaRPr lang="ru-RU" sz="2000" smtClean="0"/>
          </a:p>
          <a:p>
            <a:pPr eaLnBrk="1" hangingPunct="1"/>
            <a:r>
              <a:rPr lang="ru-RU" sz="2000" smtClean="0"/>
              <a:t>«Летний сонет»     1975г.</a:t>
            </a:r>
          </a:p>
          <a:p>
            <a:pPr eaLnBrk="1" hangingPunct="1"/>
            <a:r>
              <a:rPr lang="ru-RU" sz="2000" smtClean="0"/>
              <a:t>               И.В.Кашпуров</a:t>
            </a:r>
          </a:p>
        </p:txBody>
      </p:sp>
      <p:pic>
        <p:nvPicPr>
          <p:cNvPr id="18435" name="Picture 2" descr="C:\Users\User\Pictures\20170803_1933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692150"/>
            <a:ext cx="5627688" cy="4897438"/>
          </a:xfrm>
          <a:ln w="57150">
            <a:solidFill>
              <a:srgbClr val="0070C0"/>
            </a:solidFill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755576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                                   Быково  с  трассы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476250"/>
            <a:ext cx="5495925" cy="4897438"/>
          </a:xfrm>
          <a:ln w="57150">
            <a:solidFill>
              <a:srgbClr val="0070C0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Это  ты  моя,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Русь  Державная,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Моя  Родина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Православная!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Широка  ты, Русь,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По  лицу  земли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В красе царственной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err="1" smtClean="0"/>
              <a:t>Развернулася</a:t>
            </a:r>
            <a:r>
              <a:rPr lang="ru-RU" sz="24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           И.С.Никитин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        (1824-1861гг).</a:t>
            </a:r>
            <a:endParaRPr lang="ru-RU" sz="2400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                                Степь  у  дороги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Едешь, едешь –степь да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        небо,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Точно  нет  им  края,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И  стоит  вверху  над,    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над  степью,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Тишина  немая.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Нестерпимою  жарою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Воздух  так  и  пышет;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Как  шумит  трава густая,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Только  ухо слышит.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Едешь, едешь  -  как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                         шальные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Кони  мчатся  степью;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Вдаль курганы  зеленея,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Убегают  цепью.</a:t>
            </a:r>
          </a:p>
        </p:txBody>
      </p:sp>
      <p:pic>
        <p:nvPicPr>
          <p:cNvPr id="20483" name="Picture 2" descr="C:\Users\User\Downloads\20170624_152252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888" y="620688"/>
            <a:ext cx="5340350" cy="4824412"/>
          </a:xfrm>
          <a:ln w="57150">
            <a:solidFill>
              <a:srgbClr val="0070C0"/>
            </a:soli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683568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1070</TotalTime>
  <Words>956</Words>
  <Application>Microsoft Office PowerPoint</Application>
  <PresentationFormat>Экран (4:3)</PresentationFormat>
  <Paragraphs>197</Paragraphs>
  <Slides>23</Slides>
  <Notes>1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 </vt:lpstr>
      <vt:lpstr>Народная мудрость гласит: «мира не узнаешь,  не  зная  края  своего!»                                                        «дерево  питают  корни,  а  Человека  Родина».</vt:lpstr>
      <vt:lpstr>Задачи:</vt:lpstr>
      <vt:lpstr>       Актуальность  проекта</vt:lpstr>
      <vt:lpstr>            Основные  черты  русского              национального  характера:      </vt:lpstr>
      <vt:lpstr>Слайд 6</vt:lpstr>
      <vt:lpstr>                                     Закат  на  границе  Быковского  района</vt:lpstr>
      <vt:lpstr>                                                         Быково  с  трассы</vt:lpstr>
      <vt:lpstr>                                                 Степь  у  дороги</vt:lpstr>
      <vt:lpstr>                                                        в районе поселения « Садовое»</vt:lpstr>
      <vt:lpstr>Детский сад №3 «Солнышко»       (фото 1978   и  2006  годов)</vt:lpstr>
      <vt:lpstr>                      фото  вдоль  трассы  на  поселение  « садовое».</vt:lpstr>
      <vt:lpstr>                                               Фото   на  окраине  поселения  «Садовое»</vt:lpstr>
      <vt:lpstr> </vt:lpstr>
      <vt:lpstr>                                                              Край  ты  мой  раздольный</vt:lpstr>
      <vt:lpstr>                                                                            Песенный,  задорный, бедам  непокорный                                                                              Быковский  любимый  район </vt:lpstr>
      <vt:lpstr>                                                                         сторона  желанная,                                                                          сторона   обильная.                                                    </vt:lpstr>
      <vt:lpstr>                                                                          </vt:lpstr>
      <vt:lpstr>Фото  2016  ГОДА.</vt:lpstr>
      <vt:lpstr>Будущее в наших  детях.</vt:lpstr>
      <vt:lpstr>                                               </vt:lpstr>
      <vt:lpstr> АХ  СТЕПИ,  как  вы  хороши!</vt:lpstr>
      <vt:lpstr>Слайд 23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</dc:title>
  <dc:creator>User</dc:creator>
  <cp:lastModifiedBy>User</cp:lastModifiedBy>
  <cp:revision>112</cp:revision>
  <dcterms:created xsi:type="dcterms:W3CDTF">2017-12-22T19:50:36Z</dcterms:created>
  <dcterms:modified xsi:type="dcterms:W3CDTF">2018-05-13T11:56:07Z</dcterms:modified>
</cp:coreProperties>
</file>