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7" r:id="rId2"/>
    <p:sldId id="422" r:id="rId3"/>
    <p:sldId id="370" r:id="rId4"/>
    <p:sldId id="393" r:id="rId5"/>
    <p:sldId id="421" r:id="rId6"/>
    <p:sldId id="423" r:id="rId7"/>
    <p:sldId id="424" r:id="rId8"/>
    <p:sldId id="363" r:id="rId9"/>
    <p:sldId id="377" r:id="rId10"/>
    <p:sldId id="378" r:id="rId11"/>
    <p:sldId id="375" r:id="rId12"/>
    <p:sldId id="383" r:id="rId13"/>
    <p:sldId id="384" r:id="rId14"/>
    <p:sldId id="420" r:id="rId15"/>
    <p:sldId id="425" r:id="rId16"/>
    <p:sldId id="385" r:id="rId17"/>
    <p:sldId id="397" r:id="rId18"/>
    <p:sldId id="313" r:id="rId19"/>
    <p:sldId id="382" r:id="rId20"/>
    <p:sldId id="386" r:id="rId21"/>
    <p:sldId id="343" r:id="rId22"/>
    <p:sldId id="320" r:id="rId23"/>
    <p:sldId id="426" r:id="rId24"/>
    <p:sldId id="30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00FF"/>
    <a:srgbClr val="FF66CC"/>
    <a:srgbClr val="CC99FF"/>
    <a:srgbClr val="FF9999"/>
    <a:srgbClr val="FFFF99"/>
    <a:srgbClr val="FF9900"/>
    <a:srgbClr val="3333CC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6" autoAdjust="0"/>
    <p:restoredTop sz="94660"/>
  </p:normalViewPr>
  <p:slideViewPr>
    <p:cSldViewPr>
      <p:cViewPr>
        <p:scale>
          <a:sx n="70" d="100"/>
          <a:sy n="70" d="100"/>
        </p:scale>
        <p:origin x="-14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6E307-EA6E-45E6-B65B-2A6423EF01FA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DAAE9-DED2-4847-AA6E-72612D1B85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EA9B3-F3A0-4C85-A6C7-B8C8436EB948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8F6C-A906-4459-AF9E-1A95A4B6AF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5D435-2628-4FEB-984C-8D2A871727C1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0067D-7D5B-4EFD-912B-8EE27FFBA8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174650-7688-4FB6-BDE3-23C25C29ACCC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2955E-3472-4712-BFA2-3405D0344F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CEC1D4-AFF2-407F-A9B5-4999165BBCED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3D647-D634-4346-B068-F147D128E6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640D-57C6-493F-B40A-8A1FB94A2560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20D36-F4C1-41E8-9F7B-EC800FFCF6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9CB1D-5076-4B80-9484-C155F6982298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EC056-1792-4606-8959-CBB934915B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96BE09-E3CA-4046-A3F2-756AE4C1352B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8172D-EFAC-4282-82A2-913C6AA0BC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593B7-F31F-4BE2-915E-E1F5A749B27D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1ED30-CB34-4DC0-AA39-2ABA4568A3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5C0C9-EC29-4E12-B90B-F7BA45CD49F7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05E22-F847-42F3-BC26-F79B0B881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3AB1B-F7F0-4F84-911F-F1DD1F1D00E8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42D26-2A43-4157-A639-330C780BAA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E7151-C1FF-4515-B71A-A1CA13D9F320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F57C1B-9882-49A4-BE78-6128EA7736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Илья\Desktop\мама\рамки шаблоны фоны\0dcd70ea581e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858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D:\Мои рисунки\анимашки\солнце\solnze.gif"/>
          <p:cNvPicPr>
            <a:picLocks noChangeAspect="1" noChangeArrowheads="1" noCrop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 rot="20887681">
            <a:off x="44493" y="270467"/>
            <a:ext cx="3203654" cy="262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83575" y="260648"/>
            <a:ext cx="5688632" cy="1015663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52400" h="50800" prst="softRound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казенное дошкольное образовательное учреждение  Быковский                               детский сад № 3 «Солнышко»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4115" y="5345794"/>
            <a:ext cx="3283911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lvl="0" algn="r"/>
            <a:r>
              <a:rPr lang="ru-RU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Нугманова</a:t>
            </a:r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r"/>
            <a:r>
              <a:rPr lang="ru-RU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Бибигуль</a:t>
            </a:r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Борисовна.</a:t>
            </a:r>
            <a:endParaRPr lang="ru-RU" sz="2400" b="1" spc="50" dirty="0" smtClean="0">
              <a:ln w="11430"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5385" y="2924944"/>
            <a:ext cx="4752528" cy="190821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Моя </a:t>
            </a:r>
          </a:p>
          <a:p>
            <a:pPr algn="ctr" rtl="0"/>
            <a:r>
              <a:rPr lang="ru-RU" sz="24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педагогическая </a:t>
            </a:r>
          </a:p>
          <a:p>
            <a:pPr algn="ctr" rtl="0"/>
            <a:r>
              <a:rPr lang="ru-RU" sz="24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находка</a:t>
            </a:r>
            <a:endParaRPr lang="ru-RU" sz="24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145058" y="1853444"/>
            <a:ext cx="8712968" cy="367240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988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0"/>
            <a:endParaRPr lang="ru-RU" sz="2400" kern="1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1538" y="1517828"/>
            <a:ext cx="2861931" cy="3815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лья\Desktop\мама\рамки шаблоны фоны\f8d4efeaea7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РИСУНКИ ИЗ ЛАДОШКИ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24744"/>
            <a:ext cx="8435280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    </a:t>
            </a:r>
            <a:r>
              <a:rPr lang="ru-RU" sz="2000" b="1" dirty="0" smtClean="0">
                <a:latin typeface="Comic Sans MS" pitchFamily="66" charset="0"/>
              </a:rPr>
              <a:t>Обмакиваем всю ладонь в краску и ставим на бумаге отпечаток. А если раскрасить ладонь в разные цвета…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836712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Придумывай и твори! Всё - в твоих ладошках!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08004" y="4725144"/>
            <a:ext cx="42484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И теперь с листков бумаги на нас смотрят снегирь и забавный ежик, молодой петушок и пестрая бабочка, золотая рыбка и нежный ангелочек, чудесный цветок и осеннее дерево. </a:t>
            </a:r>
            <a:endParaRPr lang="ru-RU" sz="2000" dirty="0"/>
          </a:p>
        </p:txBody>
      </p:sp>
      <p:pic>
        <p:nvPicPr>
          <p:cNvPr id="2051" name="Picture 3" descr="G:\Самообразование\20171130_161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98" y="2085463"/>
            <a:ext cx="3675900" cy="2067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27" y="4437112"/>
            <a:ext cx="3840172" cy="2160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988840"/>
            <a:ext cx="2052228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лья\Desktop\мама\рамки шаблоны фоны\1267115714_7171948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188640"/>
            <a:ext cx="4248472" cy="706090"/>
          </a:xfrm>
        </p:spPr>
        <p:txBody>
          <a:bodyPr>
            <a:normAutofit/>
          </a:bodyPr>
          <a:lstStyle/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4048" y="692697"/>
            <a:ext cx="3923928" cy="5616623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2000" b="1" dirty="0" smtClean="0">
                <a:latin typeface="Comic Sans MS" pitchFamily="66" charset="0"/>
              </a:rPr>
              <a:t>   Игры с кляксами помогают развить у ребенка глазомер, фантазию и воображение. Все начинается с кляксы. Потом берем трубочку или соломинку и начинаем аккуратно дуть на каплю. Краска «бежит», оставляя за собой цветной след; можно повернуть лист и еще подуть, а рядом поставить еще кляксу, но другого цвета. Пусть встретятся!!!</a:t>
            </a:r>
          </a:p>
        </p:txBody>
      </p:sp>
      <p:pic>
        <p:nvPicPr>
          <p:cNvPr id="1027" name="Picture 3" descr="G:\Самообразование\20171117_162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720380"/>
            <a:ext cx="4006228" cy="285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111\Downloads\IMG_20210420_092422_resized_20210421_064835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715" y="750439"/>
            <a:ext cx="3825041" cy="2868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мама\работа\рамки фоны шаблоны картинки\фоны\FonSmall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81129" y="49776"/>
            <a:ext cx="909564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3080" y="5085184"/>
            <a:ext cx="8496944" cy="216024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endParaRPr lang="ru-RU" sz="2900" b="1" dirty="0" smtClean="0">
              <a:latin typeface="Comic Sans MS" pitchFamily="66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2900" b="1" dirty="0" smtClean="0">
                <a:latin typeface="Comic Sans MS" pitchFamily="66" charset="0"/>
              </a:rPr>
              <a:t>Получилось красиво! 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1" y="18864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РИСОВАНИЕ с помощью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штампика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83671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. </a:t>
            </a:r>
            <a:endParaRPr lang="ru-RU" sz="2000" dirty="0"/>
          </a:p>
        </p:txBody>
      </p:sp>
      <p:pic>
        <p:nvPicPr>
          <p:cNvPr id="5122" name="Picture 2" descr="G:\Самообразование\20171228_094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9109"/>
            <a:ext cx="4059943" cy="2283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Самообразование\20180227_094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950" y="3398614"/>
            <a:ext cx="3947506" cy="2220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Самообразование\20180404_1028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950" y="836712"/>
            <a:ext cx="4067944" cy="2288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Самообразование\20180227_094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350" y="3551014"/>
            <a:ext cx="3947506" cy="2220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Администратор\Рабочий стол\Все Кириленко\рамки шаблоны фоны\1250433000_wa05_003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РИСОВАНИЕ ВОСКОВЫМИ МЕЛКАМИ и акварелью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869160"/>
            <a:ext cx="8229600" cy="16847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000" b="1" dirty="0" smtClean="0">
                <a:latin typeface="Comic Sans MS" pitchFamily="66" charset="0"/>
              </a:rPr>
              <a:t>Смысл этого рисования в том, что краска скатывается с поверхности, закрашенной восковым мелком. Берем широкую кисть с краской  и проводим по всему листу – рисунок обретает цветной фон. </a:t>
            </a:r>
          </a:p>
        </p:txBody>
      </p:sp>
      <p:pic>
        <p:nvPicPr>
          <p:cNvPr id="9" name="Picture 2" descr="D:\Мои рисунки\анимашки\школа\96ffd2a83fd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1340768"/>
            <a:ext cx="2107641" cy="138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96753"/>
            <a:ext cx="4095442" cy="2303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913" y="2500306"/>
            <a:ext cx="425608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Все Кириленко\рамки шаблоны фоны\1250433000_wa05_003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Печать листьями </a:t>
            </a:r>
            <a:endParaRPr lang="ru-RU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ребенок </a:t>
            </a:r>
            <a:r>
              <a:rPr lang="ru-RU" sz="2400" b="1" dirty="0">
                <a:latin typeface="Comic Sans MS" pitchFamily="66" charset="0"/>
                <a:cs typeface="Times New Roman" pitchFamily="18" charset="0"/>
              </a:rPr>
              <a:t>покрывает листок дерева красками разных цветов, затем прикладывает его окрашенной стороной к бумаге для получения отпечатка. Каждый раз берется новый листок.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441442" cy="2498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218" y="2708920"/>
            <a:ext cx="4194830" cy="2359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 advTm="500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ья\Desktop\мама\рамки шаблоны фоны\0_c2_c563d0de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54466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836712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Для развития фантазии ребенка, превращаю занятия в увлекательную игру. Согну лист бумаги пополам. На одну сторону листа - несколько мазков краской. Затем второй половиной листа накрываю и плотно прижимаю. Получился оттиск в зеркальном отражении. Всегда только один. Отсюда и название  - монотипия (</a:t>
            </a:r>
            <a:r>
              <a:rPr lang="ru-RU" sz="2000" b="1" i="1" dirty="0" smtClean="0">
                <a:latin typeface="Comic Sans MS" pitchFamily="66" charset="0"/>
                <a:cs typeface="Times New Roman" pitchFamily="18" charset="0"/>
              </a:rPr>
              <a:t>от греческого </a:t>
            </a:r>
            <a:r>
              <a:rPr lang="ru-RU" sz="2000" b="1" i="1" dirty="0" err="1" smtClean="0">
                <a:latin typeface="Comic Sans MS" pitchFamily="66" charset="0"/>
                <a:cs typeface="Times New Roman" pitchFamily="18" charset="0"/>
              </a:rPr>
              <a:t>monos</a:t>
            </a:r>
            <a:r>
              <a:rPr lang="ru-RU" sz="2000" b="1" i="1" dirty="0" smtClean="0">
                <a:latin typeface="Comic Sans MS" pitchFamily="66" charset="0"/>
                <a:cs typeface="Times New Roman" pitchFamily="18" charset="0"/>
              </a:rPr>
              <a:t> -  один, единый и </a:t>
            </a:r>
            <a:r>
              <a:rPr lang="ru-RU" sz="2000" b="1" i="1" dirty="0" err="1" smtClean="0">
                <a:latin typeface="Comic Sans MS" pitchFamily="66" charset="0"/>
                <a:cs typeface="Times New Roman" pitchFamily="18" charset="0"/>
              </a:rPr>
              <a:t>tupos</a:t>
            </a:r>
            <a:r>
              <a:rPr lang="ru-RU" sz="2000" b="1" i="1" dirty="0" smtClean="0">
                <a:latin typeface="Comic Sans MS" pitchFamily="66" charset="0"/>
                <a:cs typeface="Times New Roman" pitchFamily="18" charset="0"/>
              </a:rPr>
              <a:t> - отпечаток)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. Монотипию можно создать и на стекле. Сложность монотипии заключается в быстром создании рисунка. Развернув лист, вы можете увидеть необычные и причудливые узоры, цветы и звезды, диковинных птиц и глубоководных рыб. </a:t>
            </a:r>
            <a:endParaRPr lang="ru-RU" sz="20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283968" y="188640"/>
            <a:ext cx="3707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МОНОТИПИЯ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36440" y="3269488"/>
          <a:ext cx="71120" cy="319024"/>
        </p:xfrm>
        <a:graphic>
          <a:graphicData uri="http://schemas.openxmlformats.org/drawingml/2006/table">
            <a:tbl>
              <a:tblPr/>
              <a:tblGrid>
                <a:gridCol w="71120"/>
              </a:tblGrid>
              <a:tr h="114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2860" marR="2286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553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D:\Мои рисунки\анимашки\бабочки, птички, рыбки\babochki-9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88640"/>
            <a:ext cx="827951" cy="80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Администратор\Рабочий стол\Все Кириленко\АНИМАШКИ(2)\бабочки(2)\borb3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82764">
            <a:off x="2882558" y="155938"/>
            <a:ext cx="759240" cy="631447"/>
          </a:xfrm>
          <a:prstGeom prst="rect">
            <a:avLst/>
          </a:prstGeom>
          <a:noFill/>
        </p:spPr>
      </p:pic>
      <p:pic>
        <p:nvPicPr>
          <p:cNvPr id="8194" name="Picture 2" descr="G:\Самообразование\20171123_095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1598" y="3931612"/>
            <a:ext cx="5202465" cy="292638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43169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лья\Desktop\мама\рамки шаблоны фоны\33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13967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    </a:t>
            </a:r>
            <a:r>
              <a:rPr lang="ru-RU" sz="2000" b="1" dirty="0" smtClean="0">
                <a:latin typeface="Comic Sans MS" pitchFamily="66" charset="0"/>
              </a:rPr>
              <a:t>Один из самых любимых детьми способов нетрадиционного рисования – рисование манкой. Для хорошего результата нужно сделать предварительный рисунок, затем быстро прорисовать всё акварельными красками и… посыпать солью или манкой. </a:t>
            </a:r>
          </a:p>
          <a:p>
            <a:endParaRPr lang="ru-RU" sz="24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258033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Необходимо подождать, пока манка вберет в себя краску, и ссыпать лишнюю. После высыхания рисунка, надо дорисовать мелкие детали картинки.  Начинать работать в этой технике можно со среднего дошкольного возраста. </a:t>
            </a:r>
            <a:endParaRPr lang="ru-RU" sz="2000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-22976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манкой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G:\Самообразование\20171208_171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192" y="2584854"/>
            <a:ext cx="4092469" cy="23020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85" y="2347965"/>
            <a:ext cx="3701054" cy="2775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0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мама\рамки шаблоны фоны\33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836712"/>
            <a:ext cx="8892480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3959" y="188640"/>
            <a:ext cx="476726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8816" y="436510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ребенок мнет в руках бумагу, пока она не станет  мягкой.  Затем  скатывает  из  нее  шарик.  Размеры  его  могут  быть различными:  от  маленького  (ягодка)  до  большого  (облачко,  ком  для снеговика).  После  </a:t>
            </a:r>
            <a:r>
              <a:rPr lang="ru-RU" sz="2400" b="1" dirty="0" smtClean="0">
                <a:latin typeface="Comic Sans MS" pitchFamily="66" charset="0"/>
              </a:rPr>
              <a:t>этого бумажный  </a:t>
            </a:r>
            <a:r>
              <a:rPr lang="ru-RU" sz="2400" b="1" dirty="0">
                <a:latin typeface="Comic Sans MS" pitchFamily="66" charset="0"/>
              </a:rPr>
              <a:t>комочек  опускается  в  клей  и приклеивается на основу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149" y="1772816"/>
            <a:ext cx="4386064" cy="2467161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 descr="G:\Самообразование\20180327_1018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93" y="1053827"/>
            <a:ext cx="4572000" cy="257175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79512" y="1514400"/>
            <a:ext cx="8784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235424"/>
            <a:ext cx="3374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515719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пластилин  необходимо  разогреть (можно  в  ёмкости  с  горячей  водой). Приёмом  придавливания  и сплющивания пластилин закрепляется на поверхности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53279"/>
            <a:ext cx="4392487" cy="2470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1" name="Picture 3" descr="G:\Самообразование\20171206_114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597" y="857250"/>
            <a:ext cx="4187957" cy="2355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лья\Desktop\мама\рамки шаблоны фоны\2e718516304a.jp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0" y="-33733"/>
            <a:ext cx="9144000" cy="689173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260648"/>
            <a:ext cx="2736304" cy="706090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ГРАТТАЖ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08720"/>
            <a:ext cx="8605464" cy="20882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2000" b="1" dirty="0" smtClean="0">
                <a:latin typeface="Comic Sans MS" pitchFamily="66" charset="0"/>
              </a:rPr>
              <a:t>Сложность этой техники - в процарапывании рисунка.  Тонирую бумагу акварелью и сушу. Затем весь лист полностью натираю парафином или просто свечой. Наливаю в розетку  гуаши или туши (можно добавить немного шампуня) и тщательно перемешиваю. Затем покрываю этой смесью </a:t>
            </a:r>
            <a:r>
              <a:rPr lang="ru-RU" sz="2000" b="1" dirty="0" err="1" smtClean="0">
                <a:latin typeface="Comic Sans MS" pitchFamily="66" charset="0"/>
              </a:rPr>
              <a:t>затонированный</a:t>
            </a:r>
            <a:r>
              <a:rPr lang="ru-RU" sz="2000" b="1" dirty="0" smtClean="0">
                <a:latin typeface="Comic Sans MS" pitchFamily="66" charset="0"/>
              </a:rPr>
              <a:t> лист. И можно рисовать!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Когда все готово, острой палочкой начинаем процарапывать рисунок. 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896544" cy="275430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 advTm="8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Все Кириленко\ФОНЫ\рамки шаблоны фоны\080e983a47557b4c734d1c39931ec714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197346"/>
            <a:ext cx="80648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Творчество заложено в детях самой природой. Они любят сочинять, выдумывать, фантазировать, изображать, перевоплощать. Детское творчество само по себе не проявляется. Для этого необходимо внимание к  нему со стороны взрослых. Ребенок познает мир всеми органами чувств. Чем богаче, разнообразнее жизненные впечатления ребенка, тем ярче, необычнее  его ассоциации.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Роль педагога – оказать всестороннюю помощь ребенку при решении стоящих перед ним творческих задач, побуждать к нестандартным решениям.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Рисование – интересный и полезный вид творчества, в ходе которого разнообразными способами с использованием самых разных материалов, создаются живописные и графические изображения. Рисование приобщает малышей к миру прекрасного, развивает творческие способности, формирует эстетический вкус, позволяет ощутить гармонию окружающего мира.</a:t>
            </a:r>
          </a:p>
        </p:txBody>
      </p:sp>
    </p:spTree>
    <p:extLst>
      <p:ext uri="{BB962C8B-B14F-4D97-AF65-F5344CB8AC3E}">
        <p14:creationId xmlns:p14="http://schemas.microsoft.com/office/powerpoint/2010/main" xmlns="" val="1048188471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43192" cy="634082"/>
          </a:xfrm>
        </p:spPr>
        <p:txBody>
          <a:bodyPr>
            <a:normAutofit fontScale="9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Аппликация с использованием нитки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3933056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 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11266" name="Picture 2" descr="G:\Самообразование\20180326_151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184" y="4100902"/>
            <a:ext cx="4151800" cy="233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953563"/>
            <a:ext cx="8229600" cy="218740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Comic Sans MS" pitchFamily="66" charset="0"/>
              </a:rPr>
              <a:t>ребенок накладывает и наклеивает на какую-либо основу кусочки различных материалов так, чтобы получилось изображение.</a:t>
            </a:r>
          </a:p>
        </p:txBody>
      </p:sp>
      <p:pic>
        <p:nvPicPr>
          <p:cNvPr id="11267" name="Picture 3" descr="G:\Самообразование\20180323_154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1678" y="2574834"/>
            <a:ext cx="4142810" cy="2330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Администратор\Рабочий стол\Все Кириленко\ФОНЫ\рамки шаблоны фоны\1ad5cbed90d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F:\jkz\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2924944"/>
            <a:ext cx="2492580" cy="3593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E:\ЗАМЯТИНА\SCAN1\IMG_20130213_0018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251520" y="3068960"/>
            <a:ext cx="4159848" cy="2746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17567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000" b="1" dirty="0" smtClean="0">
                <a:latin typeface="Comic Sans MS" pitchFamily="66" charset="0"/>
              </a:rPr>
              <a:t>Длинная полоска или стена научит </a:t>
            </a:r>
            <a:r>
              <a:rPr lang="ru-RU" sz="2000" b="1" dirty="0">
                <a:latin typeface="Comic Sans MS" pitchFamily="66" charset="0"/>
              </a:rPr>
              <a:t>рисовать вдвоем</a:t>
            </a:r>
            <a:r>
              <a:rPr lang="ru-RU" sz="2000" b="1" dirty="0" smtClean="0">
                <a:latin typeface="Comic Sans MS" pitchFamily="66" charset="0"/>
              </a:rPr>
              <a:t>, втроем и т.д., </a:t>
            </a:r>
            <a:r>
              <a:rPr lang="ru-RU" sz="2000" b="1" dirty="0">
                <a:latin typeface="Comic Sans MS" pitchFamily="66" charset="0"/>
              </a:rPr>
              <a:t>не мешая друг другу. Можно </a:t>
            </a:r>
            <a:r>
              <a:rPr lang="ru-RU" sz="2000" b="1" dirty="0" smtClean="0">
                <a:latin typeface="Comic Sans MS" pitchFamily="66" charset="0"/>
              </a:rPr>
              <a:t>рисовать большие сюжеты и панорамы. Все договариваются</a:t>
            </a:r>
            <a:r>
              <a:rPr lang="ru-RU" sz="2000" b="1" dirty="0">
                <a:latin typeface="Comic Sans MS" pitchFamily="66" charset="0"/>
              </a:rPr>
              <a:t>, кто что будет рисовать, чтобы получился один </a:t>
            </a:r>
            <a:r>
              <a:rPr lang="ru-RU" sz="2000" b="1" dirty="0" smtClean="0">
                <a:latin typeface="Comic Sans MS" pitchFamily="66" charset="0"/>
              </a:rPr>
              <a:t>сюжет, как и получилось у нас, про оформлении экстерьера детского сада!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ВДВОёМ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/втроём и т.д./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ДЛИННОЙ ПОЛОСКЕ БУМАГИ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Или стене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картинки\детские картинки-блестяшки анимашки\11abbf1373b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995935" y="4365105"/>
            <a:ext cx="1848193" cy="2492896"/>
          </a:xfrm>
          <a:prstGeom prst="rect">
            <a:avLst/>
          </a:prstGeom>
          <a:noFill/>
        </p:spPr>
      </p:pic>
      <p:pic>
        <p:nvPicPr>
          <p:cNvPr id="10" name="Picture 2" descr="E:\анимашки\солнце\ef77a6d503aaa29124aa1901aa85f43a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2924944"/>
            <a:ext cx="1463799" cy="12179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лья\Desktop\мама\рамки шаблоны фоны\bebbf1e26bd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3" y="-1143001"/>
            <a:ext cx="6858000" cy="91440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4" descr="D:\Мои рисунки\анимашки\бабочки, птички, рыбки\9b5ae8e5c6dfbaf1a66dde33fbcf085c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2497" y="2852936"/>
            <a:ext cx="2361503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3968" y="5085184"/>
            <a:ext cx="4644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Рисование на  песке…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Мои рисунки\анимашки\игрушки\16a8733a6aea75c1f554feac623a208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6922" y="748778"/>
            <a:ext cx="1627768" cy="11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:\Разное\20170711_0955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188" y="199822"/>
            <a:ext cx="4349800" cy="3262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H:\Разное\20170711_1016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22" y="3212976"/>
            <a:ext cx="4283968" cy="3212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лья\Desktop\мама\рамки шаблоны фоны\bebbf1e26bd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3" y="-1143001"/>
            <a:ext cx="6858000" cy="91440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4" descr="D:\Мои рисунки\анимашки\бабочки, птички, рыбки\9b5ae8e5c6dfbaf1a66dde33fbcf085c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2497" y="2852936"/>
            <a:ext cx="2361503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6057" y="1517836"/>
            <a:ext cx="6246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– первое звено на пути развития эстетических качеств детей дошкольного возраста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«Надо помочь ребенку через искусство глубже осознать свои мысли и чувства»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К. Крупская.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взрослые, должны помочь и увидеть способы, которые помогут ребенку, научат его умению передавать образы, которые разовьют творческую личность, отвечающую потребностям общества.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33970737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рамки шаблоны фоны\gallery_889_828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2" descr="C:\Documents and Settings\Admin\Рабочий стол\мамина папка\для родителей\дети\58764058_Risunok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00504"/>
            <a:ext cx="147690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9"/>
          <p:cNvSpPr txBox="1">
            <a:spLocks noChangeArrowheads="1"/>
          </p:cNvSpPr>
          <p:nvPr/>
        </p:nvSpPr>
        <p:spPr bwMode="auto">
          <a:xfrm>
            <a:off x="6012160" y="1844824"/>
            <a:ext cx="27494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Конец </a:t>
            </a:r>
          </a:p>
          <a:p>
            <a:pPr algn="ctr"/>
            <a:endParaRPr lang="ru-RU" sz="3200" b="1" dirty="0" smtClean="0">
              <a:latin typeface="Comic Sans MS" pitchFamily="66" charset="0"/>
            </a:endParaRPr>
          </a:p>
        </p:txBody>
      </p:sp>
      <p:pic>
        <p:nvPicPr>
          <p:cNvPr id="7" name="Picture 4" descr="IMG_60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836712"/>
            <a:ext cx="3435294" cy="452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Documents and Settings\Администратор\Рабочий стол\КУРСЫ ВСЕ\солнышки\1272141342_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33188">
            <a:off x="4211960" y="332656"/>
            <a:ext cx="1728192" cy="17281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28860" y="6143644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Все Кириленко\ФОНЫ\рамки шаблоны фоны\080e983a47557b4c734d1c39931ec714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302359"/>
            <a:ext cx="8136904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творческой личности – одна из наиболее важных задач, стоящих перед педагогической теорией и практикой на современном этапе внедрения ФГОС ДО.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самое эффективное средство для этого –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изодеятельность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 с использованием нетрадиционных техник и материалов для рисования. 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ья\Desktop\мама\рамки шаблоны фоны\841e08ced641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92091" cy="680598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64704"/>
            <a:ext cx="6912768" cy="53285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-324000" algn="ctr">
              <a:buNone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8887" y="90872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Могут все детишки смело рисовать.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не только кистью можно вытворять.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Пальцем ткнуть, и носом,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печатать - ладошкой, а ещё в придачу -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Маленькою ножкой.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 и разрисовали мир мы в яркий цвет,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Удивительный и радостный, этот свет</a:t>
            </a:r>
          </a:p>
        </p:txBody>
      </p:sp>
    </p:spTree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ья\Desktop\мама\рамки шаблоны фоны\841e08ced641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-48091" y="52018"/>
            <a:ext cx="9192091" cy="680598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64704"/>
            <a:ext cx="6912768" cy="53285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-324000" algn="ctr">
              <a:buNone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Разнообразие способов рисования, необычные техники изобразительной деятельности развивают у детей оригинальные идеи, фантазию и воображение. Каждый из нетрадиционных способов рисования — это маленькая игра для ребенка. Использование нетрадиционных техник позволяет детям почувствовать себя раскованнее, смелее, непосредственнее, дает полную свободу для самовыражения.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671070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Все Кириленко\ФОНЫ\рамки шаблоны фоны\080e983a47557b4c734d1c39931ec714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1371" y="305068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*Развивать эмоциональную отзывчивость при восприятии картинок, иллюстраций. Обращать внимание детей на выразительные средства, учить замечать сочетание цветов.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*Развивать творческие способности детей.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*Подводить детей к созданию выразительного образа при изображении предметов и явлений окружающей деятельности.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*Воспитывать у детей интерес к изобразительной деятельности.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*Знакомить с приемами нетрадиционной техники рисования и способам изображения с использованием различных материалов.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*Знакомить детей с изобразительным искусством разных видов и жанров, учить понимать выразительные средства искусства.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*Учить детей видеть и понимать красоту природы, произведений классического искусства, окружающих предметов.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*Формировать умение оценивать созданные изображения.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*Формировать способность наслаждаться многообразием и изяществом форм, красок, запахов и звуков окружающего мира.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*Побуждать детей экспериментировать с изобразительными материалами. Придумывать и создавать композиции, образы.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*Поощрять и поддерживать детские творческие находки.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932370237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лья\Desktop\мама\рамки шаблоны фоны\f8d4efeaea7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03" y="16417"/>
            <a:ext cx="9144001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71600" y="889844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Новизна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 создании условий для детского художественного -  творчества  позволяющие  педагогу естественно создать атмосферу творческого единодушия, рождающую радость создания нового, где каждый ребенок может найти себе дело по силам, интересам и способностям. Творчество есть пространство свободы, поэтому творческая  работа всегда свободна в том плане, что ребенок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самореализует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себя. Творчество как когнитивный, интеллектуальный процесс осуществляется в деятельности, является ее внутренней, неотъемлемой чертой и развивается согласно логике культурно-исторического процесса. </a:t>
            </a:r>
          </a:p>
        </p:txBody>
      </p:sp>
    </p:spTree>
    <p:extLst>
      <p:ext uri="{BB962C8B-B14F-4D97-AF65-F5344CB8AC3E}">
        <p14:creationId xmlns:p14="http://schemas.microsoft.com/office/powerpoint/2010/main" xmlns="" val="1350456312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ья\Desktop\мама\рамки шаблоны фоны\0_c2_c563d0de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36440" y="3269488"/>
          <a:ext cx="71120" cy="319024"/>
        </p:xfrm>
        <a:graphic>
          <a:graphicData uri="http://schemas.openxmlformats.org/drawingml/2006/table">
            <a:tbl>
              <a:tblPr/>
              <a:tblGrid>
                <a:gridCol w="71120"/>
              </a:tblGrid>
              <a:tr h="114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2860" marR="2286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553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D:\Мои рисунки\анимашки\бабочки, птички, рыбки\babochki-9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85728"/>
            <a:ext cx="827951" cy="80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Администратор\Рабочий стол\Все Кириленко\АНИМАШКИ(2)\бабочки(2)\borb3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82764">
            <a:off x="1610924" y="655981"/>
            <a:ext cx="759240" cy="63144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648" y="764704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Нетрадиционные способы изображения в рисовании.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3571868" y="3286124"/>
            <a:ext cx="1871663" cy="863600"/>
          </a:xfrm>
          <a:prstGeom prst="ellipse">
            <a:avLst/>
          </a:prstGeom>
          <a:solidFill>
            <a:srgbClr val="EA22E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Способы </a:t>
            </a:r>
          </a:p>
          <a:p>
            <a:pPr algn="ctr"/>
            <a:r>
              <a:rPr lang="ru-RU" b="1" dirty="0"/>
              <a:t>изображения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 rot="1818070">
            <a:off x="-29614" y="1958264"/>
            <a:ext cx="3453128" cy="817609"/>
          </a:xfrm>
          <a:prstGeom prst="ellipse">
            <a:avLst/>
          </a:prstGeom>
          <a:solidFill>
            <a:srgbClr val="5EAE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Рисунок своими</a:t>
            </a:r>
          </a:p>
          <a:p>
            <a:pPr algn="ctr"/>
            <a:r>
              <a:rPr lang="ru-RU" b="1" dirty="0"/>
              <a:t>руками (рисование </a:t>
            </a:r>
            <a:r>
              <a:rPr lang="ru-RU" b="1" dirty="0" smtClean="0"/>
              <a:t>пальцами</a:t>
            </a:r>
          </a:p>
          <a:p>
            <a:pPr algn="ctr"/>
            <a:r>
              <a:rPr lang="ru-RU" b="1" dirty="0" smtClean="0"/>
              <a:t> и ладошками)</a:t>
            </a:r>
            <a:endParaRPr lang="ru-RU" b="1" dirty="0"/>
          </a:p>
        </p:txBody>
      </p:sp>
      <p:sp>
        <p:nvSpPr>
          <p:cNvPr id="13" name="Oval 11"/>
          <p:cNvSpPr txBox="1">
            <a:spLocks noChangeArrowheads="1"/>
          </p:cNvSpPr>
          <p:nvPr/>
        </p:nvSpPr>
        <p:spPr bwMode="auto">
          <a:xfrm rot="4117776">
            <a:off x="2004436" y="1553471"/>
            <a:ext cx="2690139" cy="65849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Рисование крупами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 rot="20937976">
            <a:off x="202517" y="3803835"/>
            <a:ext cx="3261158" cy="93857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Рисование штампом </a:t>
            </a:r>
          </a:p>
          <a:p>
            <a:pPr algn="ctr"/>
            <a:r>
              <a:rPr lang="ru-RU" b="1" dirty="0" smtClean="0"/>
              <a:t>тычковое рисование, оттиск) </a:t>
            </a:r>
            <a:endParaRPr lang="ru-RU" b="1" dirty="0"/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 rot="18933299">
            <a:off x="5478047" y="1509622"/>
            <a:ext cx="2305050" cy="1081087"/>
          </a:xfrm>
          <a:prstGeom prst="ellipse">
            <a:avLst/>
          </a:prstGeom>
          <a:solidFill>
            <a:srgbClr val="6B44D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Игры с кляксами</a:t>
            </a:r>
          </a:p>
          <a:p>
            <a:pPr algn="ctr"/>
            <a:r>
              <a:rPr lang="ru-RU" b="1" dirty="0"/>
              <a:t>(</a:t>
            </a:r>
            <a:r>
              <a:rPr lang="ru-RU" b="1" dirty="0" err="1"/>
              <a:t>Кляксография</a:t>
            </a:r>
            <a:r>
              <a:rPr lang="ru-RU" b="1" dirty="0"/>
              <a:t>)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5857884" y="3071810"/>
            <a:ext cx="3097213" cy="825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/>
              <a:t>Ниткография</a:t>
            </a:r>
            <a:r>
              <a:rPr lang="ru-RU" b="1" dirty="0"/>
              <a:t> 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 rot="18451874">
            <a:off x="1707314" y="5274210"/>
            <a:ext cx="2447925" cy="100811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Рисование расческой, </a:t>
            </a:r>
            <a:endParaRPr lang="en-US" b="1" dirty="0" smtClean="0"/>
          </a:p>
          <a:p>
            <a:pPr algn="ctr"/>
            <a:r>
              <a:rPr lang="ru-RU" b="1" dirty="0" smtClean="0"/>
              <a:t>зубной щеткой</a:t>
            </a:r>
            <a:endParaRPr lang="ru-RU" b="1" dirty="0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 rot="2124608">
            <a:off x="5536919" y="4802240"/>
            <a:ext cx="3312740" cy="93600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Рисование по мокрому</a:t>
            </a:r>
            <a:endParaRPr lang="ru-RU" b="1" dirty="0"/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 rot="4931683">
            <a:off x="3460724" y="5238179"/>
            <a:ext cx="2293987" cy="622927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/>
              <a:t>Пластилинография</a:t>
            </a:r>
            <a:endParaRPr lang="ru-RU" b="1" dirty="0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 rot="6085977">
            <a:off x="3671455" y="1793525"/>
            <a:ext cx="2232223" cy="57150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/>
              <a:t>Граттаж</a:t>
            </a:r>
            <a:endParaRPr lang="ru-RU" b="1" dirty="0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 rot="3631039">
            <a:off x="4971978" y="5582023"/>
            <a:ext cx="1944216" cy="576014"/>
          </a:xfrm>
          <a:prstGeom prst="ellipse">
            <a:avLst/>
          </a:prstGeom>
          <a:solidFill>
            <a:srgbClr val="F37F4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И другое</a:t>
            </a:r>
            <a:endParaRPr lang="ru-RU" b="1" dirty="0"/>
          </a:p>
        </p:txBody>
      </p:sp>
      <p:cxnSp>
        <p:nvCxnSpPr>
          <p:cNvPr id="23" name="Прямая соединительная линия 22"/>
          <p:cNvCxnSpPr>
            <a:endCxn id="12" idx="6"/>
          </p:cNvCxnSpPr>
          <p:nvPr/>
        </p:nvCxnSpPr>
        <p:spPr>
          <a:xfrm rot="10800000">
            <a:off x="3187640" y="3238200"/>
            <a:ext cx="384228" cy="262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4" idx="6"/>
          </p:cNvCxnSpPr>
          <p:nvPr/>
        </p:nvCxnSpPr>
        <p:spPr>
          <a:xfrm flipV="1">
            <a:off x="3433533" y="3929066"/>
            <a:ext cx="281211" cy="31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3929852" y="3144042"/>
            <a:ext cx="142082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1" idx="0"/>
            <a:endCxn id="20" idx="6"/>
          </p:cNvCxnSpPr>
          <p:nvPr/>
        </p:nvCxnSpPr>
        <p:spPr>
          <a:xfrm rot="5400000" flipH="1" flipV="1">
            <a:off x="4480574" y="3200368"/>
            <a:ext cx="112882" cy="5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1" idx="7"/>
            <a:endCxn id="15" idx="2"/>
          </p:cNvCxnSpPr>
          <p:nvPr/>
        </p:nvCxnSpPr>
        <p:spPr>
          <a:xfrm rot="5400000" flipH="1" flipV="1">
            <a:off x="5210894" y="2815731"/>
            <a:ext cx="555403" cy="638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1" idx="6"/>
            <a:endCxn id="16" idx="2"/>
          </p:cNvCxnSpPr>
          <p:nvPr/>
        </p:nvCxnSpPr>
        <p:spPr>
          <a:xfrm flipV="1">
            <a:off x="5443531" y="3484392"/>
            <a:ext cx="414353" cy="233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1" idx="5"/>
            <a:endCxn id="18" idx="2"/>
          </p:cNvCxnSpPr>
          <p:nvPr/>
        </p:nvCxnSpPr>
        <p:spPr>
          <a:xfrm rot="16200000" flipH="1">
            <a:off x="5362745" y="3829939"/>
            <a:ext cx="287247" cy="673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4714876" y="4286256"/>
            <a:ext cx="785818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1" idx="4"/>
            <a:endCxn id="19" idx="2"/>
          </p:cNvCxnSpPr>
          <p:nvPr/>
        </p:nvCxnSpPr>
        <p:spPr>
          <a:xfrm rot="5400000">
            <a:off x="4348048" y="4253624"/>
            <a:ext cx="263552" cy="55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7" idx="6"/>
          </p:cNvCxnSpPr>
          <p:nvPr/>
        </p:nvCxnSpPr>
        <p:spPr>
          <a:xfrm rot="5400000" flipH="1" flipV="1">
            <a:off x="3542292" y="4277995"/>
            <a:ext cx="664258" cy="395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лья\Desktop\мама\рамки шаблоны фоны\9bb4dde8d0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049855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980728"/>
            <a:ext cx="8712968" cy="144016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Comic Sans MS" pitchFamily="66" charset="0"/>
                <a:cs typeface="Times New Roman" pitchFamily="18" charset="0"/>
              </a:rPr>
              <a:t>Не оказалось под рукой кисточки? Есть решение! </a:t>
            </a:r>
            <a:br>
              <a:rPr lang="ru-RU" sz="22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200" b="1" dirty="0" smtClean="0">
                <a:latin typeface="Comic Sans MS" pitchFamily="66" charset="0"/>
                <a:cs typeface="Times New Roman" pitchFamily="18" charset="0"/>
              </a:rPr>
              <a:t>Первый палец обмакнем в желтую краску, </a:t>
            </a:r>
            <a:br>
              <a:rPr lang="ru-RU" sz="22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200" b="1" dirty="0" smtClean="0">
                <a:latin typeface="Comic Sans MS" pitchFamily="66" charset="0"/>
                <a:cs typeface="Times New Roman" pitchFamily="18" charset="0"/>
              </a:rPr>
              <a:t>второй – в красную, а другие – в синюю, зеленую… </a:t>
            </a:r>
            <a:br>
              <a:rPr lang="ru-RU" sz="22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200" b="1" dirty="0" smtClean="0">
                <a:latin typeface="Comic Sans MS" pitchFamily="66" charset="0"/>
                <a:cs typeface="Times New Roman" pitchFamily="18" charset="0"/>
              </a:rPr>
              <a:t>И фантазируем!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0466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Пальцевая живопись</a:t>
            </a:r>
            <a:endParaRPr lang="ru-RU" sz="2800" dirty="0"/>
          </a:p>
        </p:txBody>
      </p:sp>
      <p:pic>
        <p:nvPicPr>
          <p:cNvPr id="9" name="Picture 3" descr="D:\Мои рисунки\анимашки\smilie-199839879_files\92348f12669908ff2c5516b49a656bd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21651">
            <a:off x="6769506" y="4874834"/>
            <a:ext cx="1424329" cy="124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Самообразование\20171121_0803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44761"/>
            <a:ext cx="3547886" cy="1995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Самообразование\20171121_1006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246" y="2636912"/>
            <a:ext cx="4187957" cy="2355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4842</TotalTime>
  <Words>949</Words>
  <Application>Microsoft Office PowerPoint</Application>
  <PresentationFormat>Экран (4:3)</PresentationFormat>
  <Paragraphs>110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Не оказалось под рукой кисточки? Есть решение!  Первый палец обмакнем в желтую краску,  второй – в красную, а другие – в синюю, зеленую…  И фантазируем! </vt:lpstr>
      <vt:lpstr>РИСУНКИ ИЗ ЛАДОШКИ</vt:lpstr>
      <vt:lpstr>Кляксография</vt:lpstr>
      <vt:lpstr>Слайд 12</vt:lpstr>
      <vt:lpstr>РИСОВАНИЕ ВОСКОВЫМИ МЕЛКАМИ и акварелью </vt:lpstr>
      <vt:lpstr>Слайд 14</vt:lpstr>
      <vt:lpstr>Слайд 15</vt:lpstr>
      <vt:lpstr>Рисование манкой</vt:lpstr>
      <vt:lpstr>Слайд 17</vt:lpstr>
      <vt:lpstr>Слайд 18</vt:lpstr>
      <vt:lpstr>ГРАТТАЖ</vt:lpstr>
      <vt:lpstr>Аппликация с использованием нитки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Образование</cp:lastModifiedBy>
  <cp:revision>416</cp:revision>
  <dcterms:modified xsi:type="dcterms:W3CDTF">2021-04-26T12:03:38Z</dcterms:modified>
</cp:coreProperties>
</file>