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Default Extension="docx" ContentType="application/vnd.openxmlformats-officedocument.wordprocessingml.document"/>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0" r:id="rId2"/>
    <p:sldId id="257" r:id="rId3"/>
    <p:sldId id="258" r:id="rId4"/>
    <p:sldId id="259" r:id="rId5"/>
    <p:sldId id="260" r:id="rId6"/>
    <p:sldId id="261" r:id="rId7"/>
    <p:sldId id="262" r:id="rId8"/>
    <p:sldId id="263" r:id="rId9"/>
    <p:sldId id="264" r:id="rId10"/>
    <p:sldId id="271" r:id="rId11"/>
    <p:sldId id="265" r:id="rId12"/>
    <p:sldId id="266" r:id="rId13"/>
    <p:sldId id="267" r:id="rId14"/>
    <p:sldId id="272" r:id="rId15"/>
    <p:sldId id="273" r:id="rId16"/>
    <p:sldId id="275" r:id="rId17"/>
    <p:sldId id="276" r:id="rId18"/>
    <p:sldId id="277" r:id="rId19"/>
    <p:sldId id="279" r:id="rId20"/>
    <p:sldId id="292" r:id="rId21"/>
    <p:sldId id="280" r:id="rId22"/>
    <p:sldId id="291" r:id="rId23"/>
    <p:sldId id="281" r:id="rId24"/>
    <p:sldId id="282" r:id="rId25"/>
    <p:sldId id="283" r:id="rId26"/>
    <p:sldId id="284" r:id="rId27"/>
    <p:sldId id="285" r:id="rId28"/>
    <p:sldId id="286" r:id="rId29"/>
    <p:sldId id="287" r:id="rId30"/>
    <p:sldId id="288" r:id="rId31"/>
    <p:sldId id="289" r:id="rId32"/>
    <p:sldId id="293" r:id="rId33"/>
    <p:sldId id="290" r:id="rId34"/>
    <p:sldId id="278" r:id="rId35"/>
    <p:sldId id="294"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7DD93"/>
    <a:srgbClr val="F1A83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p:cViewPr>
        <p:scale>
          <a:sx n="100" d="100"/>
          <a:sy n="100" d="100"/>
        </p:scale>
        <p:origin x="-78" y="-10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BC2A311D-2661-4E4A-B132-7BF6B7FE13E9}"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Содержимое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BC2A311D-2661-4E4A-B132-7BF6B7FE13E9}"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BC2A311D-2661-4E4A-B132-7BF6B7FE13E9}"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Содержимое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Содержимое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Содержимое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Содержимое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BC2A311D-2661-4E4A-B132-7BF6B7FE13E9}"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Содержимое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2A311D-2661-4E4A-B132-7BF6B7FE13E9}"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6FC0958C-D024-4C4D-8181-6EBB0D48BC6D}" type="datetimeFigureOut">
              <a:rPr lang="ru-RU" smtClean="0"/>
              <a:pPr/>
              <a:t>27.04.2021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BC2A311D-2661-4E4A-B132-7BF6B7FE13E9}"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6FC0958C-D024-4C4D-8181-6EBB0D48BC6D}" type="datetimeFigureOut">
              <a:rPr lang="ru-RU" smtClean="0"/>
              <a:pPr/>
              <a:t>27.04.2021</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BC2A311D-2661-4E4A-B132-7BF6B7FE13E9}"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3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_________Microsoft_Office_Word1.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Пейзажи малой родины\Ох, эта синь!.jpg"/>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a:ln w="57150">
            <a:solidFill>
              <a:srgbClr val="FFC000"/>
            </a:solidFill>
          </a:ln>
        </p:spPr>
      </p:pic>
      <p:sp>
        <p:nvSpPr>
          <p:cNvPr id="5" name="Прямоугольник 4"/>
          <p:cNvSpPr/>
          <p:nvPr/>
        </p:nvSpPr>
        <p:spPr>
          <a:xfrm>
            <a:off x="1187624" y="476672"/>
            <a:ext cx="7344816" cy="461665"/>
          </a:xfrm>
          <a:prstGeom prst="rect">
            <a:avLst/>
          </a:prstGeom>
          <a:noFill/>
        </p:spPr>
        <p:txBody>
          <a:bodyPr wrap="square" lIns="91440" tIns="45720" rIns="91440" bIns="45720">
            <a:spAutoFit/>
          </a:bodyPr>
          <a:lstStyle/>
          <a:p>
            <a:pPr algn="ctr"/>
            <a:r>
              <a:rPr lang="ru-RU"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МКДОУ  Быковский  детский  сад  № 3  «Солнышко»</a:t>
            </a:r>
          </a:p>
          <a:p>
            <a:pPr algn="ctr"/>
            <a:r>
              <a:rPr lang="ru-RU"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Быковского  муниципального  района  Волгоградской  области</a:t>
            </a:r>
            <a:endParaRPr lang="ru-RU" sz="120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
        <p:nvSpPr>
          <p:cNvPr id="7" name="Прямоугольник 6"/>
          <p:cNvSpPr/>
          <p:nvPr/>
        </p:nvSpPr>
        <p:spPr>
          <a:xfrm>
            <a:off x="1331640" y="1412776"/>
            <a:ext cx="6840760" cy="5016758"/>
          </a:xfrm>
          <a:prstGeom prst="rect">
            <a:avLst/>
          </a:prstGeom>
          <a:noFill/>
        </p:spPr>
        <p:txBody>
          <a:bodyPr wrap="square" lIns="91440" tIns="45720" rIns="91440" bIns="45720">
            <a:spAutoFit/>
          </a:bodyPr>
          <a:lstStyle/>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Комплексный  проект</a:t>
            </a:r>
          </a:p>
          <a:p>
            <a:pPr algn="ctr"/>
            <a:r>
              <a:rPr lang="ru-RU" sz="28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a:t>
            </a: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о направлению</a:t>
            </a: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«Искусство  родного  края»</a:t>
            </a:r>
          </a:p>
          <a:p>
            <a:pPr algn="ctr"/>
            <a:endParaRPr lang="ru-RU" sz="36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Пейзажи  родного  края</a:t>
            </a:r>
          </a:p>
          <a:p>
            <a:pPr algn="ct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p>
          <a:p>
            <a:pPr algn="ctr"/>
            <a:r>
              <a:rPr lang="ru-RU" sz="1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Подготовили:</a:t>
            </a:r>
            <a:r>
              <a:rPr lang="ru-RU" sz="4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a:t>
            </a:r>
            <a:r>
              <a:rPr lang="ru-RU" sz="1400" dirty="0" err="1"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Заярная</a:t>
            </a:r>
            <a:r>
              <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Н.А.;  Солнцева А.А.</a:t>
            </a:r>
          </a:p>
          <a:p>
            <a:pPr algn="ctr"/>
            <a:endParaRPr lang="ru-RU"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1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14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12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r>
              <a:rPr lang="ru-RU" sz="1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Быково – 2021 г.</a:t>
            </a:r>
            <a:endParaRPr lang="ru-RU" sz="1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60648"/>
            <a:ext cx="8812088" cy="864096"/>
          </a:xfr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5400000" scaled="1"/>
            <a:tileRect/>
          </a:gradFill>
          <a:ln w="57150">
            <a:solidFill>
              <a:schemeClr val="accent2">
                <a:lumMod val="60000"/>
                <a:lumOff val="40000"/>
              </a:schemeClr>
            </a:solidFill>
          </a:ln>
        </p:spPr>
        <p:txBody>
          <a:bodyPr>
            <a:normAutofit/>
          </a:bodyPr>
          <a:lstStyle/>
          <a:p>
            <a:r>
              <a:rPr lang="ru-RU" sz="2400" b="1" dirty="0" smtClean="0">
                <a:latin typeface="Times New Roman" pitchFamily="18" charset="0"/>
                <a:cs typeface="Times New Roman" pitchFamily="18" charset="0"/>
              </a:rPr>
              <a:t>  Моменты  детства,  которые будут помнить</a:t>
            </a:r>
            <a:endParaRPr lang="ru-RU" sz="2400" b="1" dirty="0">
              <a:latin typeface="Times New Roman" pitchFamily="18" charset="0"/>
              <a:cs typeface="Times New Roman" pitchFamily="18" charset="0"/>
            </a:endParaRPr>
          </a:p>
        </p:txBody>
      </p:sp>
      <p:pic>
        <p:nvPicPr>
          <p:cNvPr id="2049" name="Picture 1" descr="C:\Users\User\Desktop\Пейзажи малой родины\Вот здорово.jpg"/>
          <p:cNvPicPr>
            <a:picLocks noGrp="1" noChangeAspect="1" noChangeArrowheads="1"/>
          </p:cNvPicPr>
          <p:nvPr>
            <p:ph idx="1"/>
          </p:nvPr>
        </p:nvPicPr>
        <p:blipFill>
          <a:blip r:embed="rId2" cstate="print"/>
          <a:srcRect/>
          <a:stretch>
            <a:fillRect/>
          </a:stretch>
        </p:blipFill>
        <p:spPr bwMode="auto">
          <a:xfrm>
            <a:off x="107504" y="1268760"/>
            <a:ext cx="2509060" cy="2075060"/>
          </a:xfrm>
          <a:prstGeom prst="roundRect">
            <a:avLst/>
          </a:prstGeom>
          <a:noFill/>
          <a:ln w="38100">
            <a:solidFill>
              <a:schemeClr val="accent4">
                <a:lumMod val="75000"/>
              </a:schemeClr>
            </a:solidFill>
          </a:ln>
        </p:spPr>
      </p:pic>
      <p:pic>
        <p:nvPicPr>
          <p:cNvPr id="2050" name="Picture 2" descr="C:\Users\User\Desktop\Пейзажи малой родины\Ефремов с внуками.jpg"/>
          <p:cNvPicPr>
            <a:picLocks noChangeAspect="1" noChangeArrowheads="1"/>
          </p:cNvPicPr>
          <p:nvPr/>
        </p:nvPicPr>
        <p:blipFill>
          <a:blip r:embed="rId3" cstate="print"/>
          <a:srcRect/>
          <a:stretch>
            <a:fillRect/>
          </a:stretch>
        </p:blipFill>
        <p:spPr bwMode="auto">
          <a:xfrm>
            <a:off x="4499992" y="1196752"/>
            <a:ext cx="2520280" cy="2016224"/>
          </a:xfrm>
          <a:prstGeom prst="flowChartAlternateProcess">
            <a:avLst/>
          </a:prstGeom>
          <a:noFill/>
          <a:ln w="38100">
            <a:solidFill>
              <a:schemeClr val="accent2">
                <a:lumMod val="60000"/>
                <a:lumOff val="40000"/>
              </a:schemeClr>
            </a:solidFill>
          </a:ln>
        </p:spPr>
      </p:pic>
      <p:pic>
        <p:nvPicPr>
          <p:cNvPr id="2051" name="Picture 3" descr="C:\Users\User\Desktop\Пейзажи малой родины\Залина на Волге.jpg"/>
          <p:cNvPicPr>
            <a:picLocks noChangeAspect="1" noChangeArrowheads="1"/>
          </p:cNvPicPr>
          <p:nvPr/>
        </p:nvPicPr>
        <p:blipFill>
          <a:blip r:embed="rId4" cstate="print"/>
          <a:srcRect/>
          <a:stretch>
            <a:fillRect/>
          </a:stretch>
        </p:blipFill>
        <p:spPr bwMode="auto">
          <a:xfrm>
            <a:off x="7092280" y="1196752"/>
            <a:ext cx="1936865" cy="2232248"/>
          </a:xfrm>
          <a:prstGeom prst="flowChartAlternateProcess">
            <a:avLst/>
          </a:prstGeom>
          <a:noFill/>
          <a:ln w="38100">
            <a:solidFill>
              <a:schemeClr val="accent2">
                <a:lumMod val="60000"/>
                <a:lumOff val="40000"/>
              </a:schemeClr>
            </a:solidFill>
          </a:ln>
        </p:spPr>
      </p:pic>
      <p:pic>
        <p:nvPicPr>
          <p:cNvPr id="2052" name="Picture 4" descr="C:\Users\User\Desktop\Пейзажи малой родины\молодец дедуля.jpg"/>
          <p:cNvPicPr>
            <a:picLocks noChangeAspect="1" noChangeArrowheads="1"/>
          </p:cNvPicPr>
          <p:nvPr/>
        </p:nvPicPr>
        <p:blipFill>
          <a:blip r:embed="rId5" cstate="print"/>
          <a:srcRect/>
          <a:stretch>
            <a:fillRect/>
          </a:stretch>
        </p:blipFill>
        <p:spPr bwMode="auto">
          <a:xfrm>
            <a:off x="4067944" y="3284984"/>
            <a:ext cx="2110880" cy="1800200"/>
          </a:xfrm>
          <a:prstGeom prst="flowChartAlternateProcess">
            <a:avLst/>
          </a:prstGeom>
          <a:noFill/>
          <a:ln w="38100">
            <a:solidFill>
              <a:schemeClr val="accent2">
                <a:lumMod val="60000"/>
                <a:lumOff val="40000"/>
              </a:schemeClr>
            </a:solidFill>
          </a:ln>
        </p:spPr>
      </p:pic>
      <p:pic>
        <p:nvPicPr>
          <p:cNvPr id="2053" name="Picture 5" descr="C:\Users\User\Desktop\Пейзажи малой родины\Отдых на Волге.jpg"/>
          <p:cNvPicPr>
            <a:picLocks noChangeAspect="1" noChangeArrowheads="1"/>
          </p:cNvPicPr>
          <p:nvPr/>
        </p:nvPicPr>
        <p:blipFill>
          <a:blip r:embed="rId6" cstate="print"/>
          <a:srcRect/>
          <a:stretch>
            <a:fillRect/>
          </a:stretch>
        </p:blipFill>
        <p:spPr bwMode="auto">
          <a:xfrm>
            <a:off x="6300192" y="3573016"/>
            <a:ext cx="2686944" cy="2015208"/>
          </a:xfrm>
          <a:prstGeom prst="flowChartAlternateProcess">
            <a:avLst/>
          </a:prstGeom>
          <a:noFill/>
          <a:ln w="38100">
            <a:solidFill>
              <a:schemeClr val="accent2">
                <a:lumMod val="60000"/>
                <a:lumOff val="40000"/>
              </a:schemeClr>
            </a:solidFill>
          </a:ln>
        </p:spPr>
      </p:pic>
      <p:pic>
        <p:nvPicPr>
          <p:cNvPr id="2054" name="Picture 6" descr="C:\Users\User\Desktop\Пейзажи малой родины\Катя с детьми.jpg"/>
          <p:cNvPicPr>
            <a:picLocks noChangeAspect="1" noChangeArrowheads="1"/>
          </p:cNvPicPr>
          <p:nvPr/>
        </p:nvPicPr>
        <p:blipFill>
          <a:blip r:embed="rId7" cstate="print"/>
          <a:srcRect/>
          <a:stretch>
            <a:fillRect/>
          </a:stretch>
        </p:blipFill>
        <p:spPr bwMode="auto">
          <a:xfrm>
            <a:off x="107504" y="4149080"/>
            <a:ext cx="1782198" cy="2376264"/>
          </a:xfrm>
          <a:prstGeom prst="flowChartAlternateProcess">
            <a:avLst/>
          </a:prstGeom>
          <a:noFill/>
          <a:ln w="38100">
            <a:solidFill>
              <a:schemeClr val="accent2">
                <a:lumMod val="60000"/>
                <a:lumOff val="40000"/>
              </a:schemeClr>
            </a:solidFill>
          </a:ln>
        </p:spPr>
      </p:pic>
      <p:pic>
        <p:nvPicPr>
          <p:cNvPr id="2055" name="Picture 7" descr="C:\Users\User\Desktop\Пейзажи малой родины\катя с Дашей.jpg"/>
          <p:cNvPicPr>
            <a:picLocks noChangeAspect="1" noChangeArrowheads="1"/>
          </p:cNvPicPr>
          <p:nvPr/>
        </p:nvPicPr>
        <p:blipFill>
          <a:blip r:embed="rId8" cstate="print"/>
          <a:srcRect/>
          <a:stretch>
            <a:fillRect/>
          </a:stretch>
        </p:blipFill>
        <p:spPr bwMode="auto">
          <a:xfrm>
            <a:off x="1763688" y="3429000"/>
            <a:ext cx="1904728" cy="2380910"/>
          </a:xfrm>
          <a:prstGeom prst="flowChartAlternateProcess">
            <a:avLst/>
          </a:prstGeom>
          <a:noFill/>
          <a:ln w="38100">
            <a:solidFill>
              <a:schemeClr val="accent2">
                <a:lumMod val="60000"/>
                <a:lumOff val="40000"/>
              </a:schemeClr>
            </a:solidFill>
          </a:ln>
        </p:spPr>
      </p:pic>
      <p:pic>
        <p:nvPicPr>
          <p:cNvPr id="2056" name="Picture 8" descr="C:\Users\User\Desktop\Пейзажи малой родины\Матвей с камышом.jpg"/>
          <p:cNvPicPr>
            <a:picLocks noChangeAspect="1" noChangeArrowheads="1"/>
          </p:cNvPicPr>
          <p:nvPr/>
        </p:nvPicPr>
        <p:blipFill>
          <a:blip r:embed="rId9" cstate="print"/>
          <a:srcRect/>
          <a:stretch>
            <a:fillRect/>
          </a:stretch>
        </p:blipFill>
        <p:spPr bwMode="auto">
          <a:xfrm>
            <a:off x="2627784" y="1268760"/>
            <a:ext cx="1800200" cy="2088233"/>
          </a:xfrm>
          <a:prstGeom prst="flowChartAlternateProcess">
            <a:avLst/>
          </a:prstGeom>
          <a:noFill/>
          <a:ln w="38100">
            <a:solidFill>
              <a:schemeClr val="accent2">
                <a:lumMod val="60000"/>
                <a:lumOff val="40000"/>
              </a:schemeClr>
            </a:solidFill>
          </a:ln>
        </p:spPr>
      </p:pic>
      <p:pic>
        <p:nvPicPr>
          <p:cNvPr id="2057" name="Picture 9" descr="C:\Users\User\Desktop\Пейзажи малой родины\опять с телефона.jpg"/>
          <p:cNvPicPr>
            <a:picLocks noChangeAspect="1" noChangeArrowheads="1"/>
          </p:cNvPicPr>
          <p:nvPr/>
        </p:nvPicPr>
        <p:blipFill>
          <a:blip r:embed="rId10" cstate="print"/>
          <a:srcRect/>
          <a:stretch>
            <a:fillRect/>
          </a:stretch>
        </p:blipFill>
        <p:spPr bwMode="auto">
          <a:xfrm>
            <a:off x="5292080" y="5157192"/>
            <a:ext cx="2088232" cy="1602631"/>
          </a:xfrm>
          <a:prstGeom prst="flowChartAlternateProcess">
            <a:avLst/>
          </a:prstGeom>
          <a:noFill/>
          <a:ln w="38100">
            <a:solidFill>
              <a:schemeClr val="accent2">
                <a:lumMod val="60000"/>
                <a:lumOff val="40000"/>
              </a:schemeClr>
            </a:solidFill>
          </a:ln>
        </p:spPr>
      </p:pic>
      <p:pic>
        <p:nvPicPr>
          <p:cNvPr id="2058" name="Picture 10" descr="C:\Users\User\Desktop\Пейзажи малой родины\У вонтана.jpg"/>
          <p:cNvPicPr>
            <a:picLocks noChangeAspect="1" noChangeArrowheads="1"/>
          </p:cNvPicPr>
          <p:nvPr/>
        </p:nvPicPr>
        <p:blipFill>
          <a:blip r:embed="rId11" cstate="print"/>
          <a:srcRect/>
          <a:stretch>
            <a:fillRect/>
          </a:stretch>
        </p:blipFill>
        <p:spPr bwMode="auto">
          <a:xfrm>
            <a:off x="3131840" y="4725144"/>
            <a:ext cx="1746194" cy="2016224"/>
          </a:xfrm>
          <a:prstGeom prst="flowChartAlternateProcess">
            <a:avLst/>
          </a:prstGeom>
          <a:noFill/>
          <a:ln w="38100">
            <a:solidFill>
              <a:schemeClr val="accent2">
                <a:lumMod val="60000"/>
                <a:lumOff val="40000"/>
              </a:schemeClr>
            </a:solid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928992" cy="1106760"/>
          </a:xfrm>
        </p:spPr>
        <p:txBody>
          <a:bodyPr>
            <a:normAutofit/>
          </a:bodyPr>
          <a:lstStyle/>
          <a:p>
            <a:r>
              <a:rPr lang="ru-RU" sz="2000" dirty="0" smtClean="0">
                <a:latin typeface="Times New Roman" pitchFamily="18" charset="0"/>
                <a:cs typeface="Times New Roman" pitchFamily="18" charset="0"/>
              </a:rPr>
              <a:t>  </a:t>
            </a:r>
            <a:r>
              <a:rPr lang="ru-RU" sz="2000" b="1" dirty="0" smtClean="0">
                <a:latin typeface="Times New Roman" pitchFamily="18" charset="0"/>
                <a:cs typeface="Times New Roman" pitchFamily="18" charset="0"/>
              </a:rPr>
              <a:t>Влюбиться  в красоту  нашего  края  помогают  картины  нашего  художника – земляка  </a:t>
            </a:r>
            <a:r>
              <a:rPr lang="ru-RU" sz="2000" b="1" dirty="0" smtClean="0">
                <a:solidFill>
                  <a:srgbClr val="FF0000"/>
                </a:solidFill>
                <a:latin typeface="Times New Roman" pitchFamily="18" charset="0"/>
                <a:cs typeface="Times New Roman" pitchFamily="18" charset="0"/>
              </a:rPr>
              <a:t>Дмитрия  Артёмова.</a:t>
            </a:r>
            <a:endParaRPr lang="ru-RU" sz="2000" b="1" dirty="0">
              <a:solidFill>
                <a:srgbClr val="FF0000"/>
              </a:solidFill>
              <a:latin typeface="Times New Roman" pitchFamily="18" charset="0"/>
              <a:cs typeface="Times New Roman" pitchFamily="18" charset="0"/>
            </a:endParaRPr>
          </a:p>
        </p:txBody>
      </p:sp>
      <p:pic>
        <p:nvPicPr>
          <p:cNvPr id="1026" name="Picture 2" descr="C:\Users\User\Desktop\Артемов на зеленой флешке\image-0-02-04-ed2a65fa1619021f5ee042515f5dfa7eb5c05e2ab45f6e0c0dbd309e718573f7-V.jpg"/>
          <p:cNvPicPr>
            <a:picLocks noGrp="1" noChangeAspect="1" noChangeArrowheads="1"/>
          </p:cNvPicPr>
          <p:nvPr>
            <p:ph idx="1"/>
          </p:nvPr>
        </p:nvPicPr>
        <p:blipFill>
          <a:blip r:embed="rId2" cstate="print"/>
          <a:srcRect/>
          <a:stretch>
            <a:fillRect/>
          </a:stretch>
        </p:blipFill>
        <p:spPr bwMode="auto">
          <a:xfrm>
            <a:off x="5076056" y="1268760"/>
            <a:ext cx="3888432" cy="5400600"/>
          </a:xfrm>
          <a:prstGeom prst="flowChartAlternateProcess">
            <a:avLst/>
          </a:prstGeom>
          <a:noFill/>
          <a:ln w="57150">
            <a:solidFill>
              <a:schemeClr val="accent3"/>
            </a:solidFill>
          </a:ln>
        </p:spPr>
      </p:pic>
      <p:pic>
        <p:nvPicPr>
          <p:cNvPr id="1028" name="Picture 4" descr="C:\Users\User\Desktop\Артемов на зеленой флешке\DSC05235.JPG"/>
          <p:cNvPicPr>
            <a:picLocks noChangeAspect="1" noChangeArrowheads="1"/>
          </p:cNvPicPr>
          <p:nvPr/>
        </p:nvPicPr>
        <p:blipFill>
          <a:blip r:embed="rId3" cstate="print"/>
          <a:srcRect/>
          <a:stretch>
            <a:fillRect/>
          </a:stretch>
        </p:blipFill>
        <p:spPr bwMode="auto">
          <a:xfrm>
            <a:off x="251520" y="1268760"/>
            <a:ext cx="4629540" cy="5339408"/>
          </a:xfrm>
          <a:prstGeom prst="flowChartAlternateProcess">
            <a:avLst/>
          </a:prstGeom>
          <a:noFill/>
          <a:ln w="57150">
            <a:solidFill>
              <a:schemeClr val="accent2">
                <a:lumMod val="60000"/>
                <a:lumOff val="40000"/>
              </a:schemeClr>
            </a:solid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301752" y="188640"/>
            <a:ext cx="8686800" cy="1109808"/>
          </a:xfrm>
        </p:spPr>
        <p:txBody>
          <a:bodyPr>
            <a:noAutofit/>
          </a:bodyPr>
          <a:lstStyle/>
          <a:p>
            <a:r>
              <a:rPr lang="ru-RU" sz="5400" b="1" dirty="0" smtClean="0">
                <a:solidFill>
                  <a:schemeClr val="accent1"/>
                </a:solidFill>
                <a:latin typeface="Times New Roman" pitchFamily="18" charset="0"/>
                <a:cs typeface="Times New Roman" pitchFamily="18" charset="0"/>
              </a:rPr>
              <a:t>           Самородок</a:t>
            </a:r>
            <a:endParaRPr lang="ru-RU" sz="5400" b="1" dirty="0">
              <a:solidFill>
                <a:schemeClr val="accent1"/>
              </a:solidFill>
              <a:latin typeface="Times New Roman" pitchFamily="18" charset="0"/>
              <a:cs typeface="Times New Roman" pitchFamily="18" charset="0"/>
            </a:endParaRPr>
          </a:p>
        </p:txBody>
      </p:sp>
      <p:sp>
        <p:nvSpPr>
          <p:cNvPr id="5" name="Содержимое 4"/>
          <p:cNvSpPr>
            <a:spLocks noGrp="1"/>
          </p:cNvSpPr>
          <p:nvPr>
            <p:ph sz="half" idx="1"/>
          </p:nvPr>
        </p:nvSpPr>
        <p:spPr>
          <a:xfrm>
            <a:off x="179512" y="1600200"/>
            <a:ext cx="4680520" cy="4724400"/>
          </a:xfrm>
        </p:spPr>
        <p:txBody>
          <a:bodyPr>
            <a:normAutofit/>
          </a:bodyPr>
          <a:lstStyle/>
          <a:p>
            <a:pPr>
              <a:buNone/>
            </a:pPr>
            <a:r>
              <a:rPr lang="ru-RU" sz="4000" dirty="0" smtClean="0">
                <a:latin typeface="Times New Roman" pitchFamily="18" charset="0"/>
                <a:cs typeface="Times New Roman" pitchFamily="18" charset="0"/>
              </a:rPr>
              <a:t> </a:t>
            </a:r>
            <a:r>
              <a:rPr lang="ru-RU" sz="4000" b="1" dirty="0" smtClean="0">
                <a:latin typeface="Times New Roman" pitchFamily="18" charset="0"/>
                <a:cs typeface="Times New Roman" pitchFamily="18" charset="0"/>
              </a:rPr>
              <a:t> </a:t>
            </a:r>
            <a:r>
              <a:rPr lang="ru-RU" sz="4000" b="1" u="sng" dirty="0" smtClean="0">
                <a:solidFill>
                  <a:schemeClr val="accent1"/>
                </a:solidFill>
                <a:latin typeface="Times New Roman" pitchFamily="18" charset="0"/>
                <a:cs typeface="Times New Roman" pitchFamily="18" charset="0"/>
              </a:rPr>
              <a:t>Самородок</a:t>
            </a:r>
            <a:r>
              <a:rPr lang="ru-RU" sz="4000" b="1" dirty="0" smtClean="0">
                <a:latin typeface="Times New Roman" pitchFamily="18" charset="0"/>
                <a:cs typeface="Times New Roman" pitchFamily="18" charset="0"/>
              </a:rPr>
              <a:t> -</a:t>
            </a:r>
            <a:r>
              <a:rPr lang="ru-RU" sz="4000" b="1" dirty="0" smtClean="0">
                <a:solidFill>
                  <a:schemeClr val="tx1"/>
                </a:solidFill>
                <a:latin typeface="Times New Roman" pitchFamily="18" charset="0"/>
                <a:cs typeface="Times New Roman" pitchFamily="18" charset="0"/>
              </a:rPr>
              <a:t>ч</a:t>
            </a:r>
            <a:r>
              <a:rPr lang="ru-RU" sz="4000" b="1" dirty="0" smtClean="0">
                <a:latin typeface="Times New Roman" pitchFamily="18" charset="0"/>
                <a:cs typeface="Times New Roman" pitchFamily="18" charset="0"/>
              </a:rPr>
              <a:t>еловек  без  систематического  образования,  но с  большими природными  дарованиями. </a:t>
            </a:r>
            <a:endParaRPr lang="ru-RU" sz="4000" dirty="0">
              <a:latin typeface="Times New Roman" pitchFamily="18" charset="0"/>
              <a:cs typeface="Times New Roman" pitchFamily="18" charset="0"/>
            </a:endParaRPr>
          </a:p>
        </p:txBody>
      </p:sp>
      <p:pic>
        <p:nvPicPr>
          <p:cNvPr id="1026" name="Picture 2" descr="C:\Users\User\Desktop\Артемов Дмитрий\IMG_7782.JPG"/>
          <p:cNvPicPr>
            <a:picLocks noGrp="1" noChangeAspect="1" noChangeArrowheads="1"/>
          </p:cNvPicPr>
          <p:nvPr>
            <p:ph sz="half" idx="2"/>
          </p:nvPr>
        </p:nvPicPr>
        <p:blipFill>
          <a:blip r:embed="rId2" cstate="print"/>
          <a:srcRect/>
          <a:stretch>
            <a:fillRect/>
          </a:stretch>
        </p:blipFill>
        <p:spPr bwMode="auto">
          <a:xfrm>
            <a:off x="5076056" y="1340768"/>
            <a:ext cx="3540693" cy="5184576"/>
          </a:xfrm>
          <a:prstGeom prst="flowChartAlternateProcess">
            <a:avLst/>
          </a:prstGeom>
          <a:noFill/>
          <a:ln w="76200">
            <a:solidFill>
              <a:schemeClr val="accent1">
                <a:lumMod val="75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b="1" dirty="0" smtClean="0"/>
              <a:t>    Быково  -  это  его  малая  родина </a:t>
            </a:r>
            <a:endParaRPr lang="ru-RU" b="1" dirty="0"/>
          </a:p>
        </p:txBody>
      </p:sp>
      <p:sp>
        <p:nvSpPr>
          <p:cNvPr id="5" name="Содержимое 4"/>
          <p:cNvSpPr>
            <a:spLocks noGrp="1"/>
          </p:cNvSpPr>
          <p:nvPr>
            <p:ph sz="half" idx="1"/>
          </p:nvPr>
        </p:nvSpPr>
        <p:spPr/>
        <p:txBody>
          <a:bodyPr>
            <a:normAutofit/>
          </a:bodyPr>
          <a:lstStyle/>
          <a:p>
            <a:pPr>
              <a:buNone/>
            </a:pPr>
            <a:r>
              <a:rPr lang="ru-RU" sz="4000" b="1" dirty="0" smtClean="0">
                <a:latin typeface="Times New Roman" pitchFamily="18" charset="0"/>
                <a:cs typeface="Times New Roman" pitchFamily="18" charset="0"/>
              </a:rPr>
              <a:t>   Член  регионального  отделения  Творческого  союза  художников  России</a:t>
            </a:r>
            <a:endParaRPr lang="ru-RU" sz="4000" b="1" dirty="0">
              <a:latin typeface="Times New Roman" pitchFamily="18" charset="0"/>
              <a:cs typeface="Times New Roman" pitchFamily="18" charset="0"/>
            </a:endParaRPr>
          </a:p>
        </p:txBody>
      </p:sp>
      <p:pic>
        <p:nvPicPr>
          <p:cNvPr id="2050" name="Picture 2" descr="C:\Users\User\Desktop\Артемов Дмитрий\поклонники искуства.jpg"/>
          <p:cNvPicPr>
            <a:picLocks noGrp="1" noChangeAspect="1" noChangeArrowheads="1"/>
          </p:cNvPicPr>
          <p:nvPr>
            <p:ph sz="half" idx="2"/>
          </p:nvPr>
        </p:nvPicPr>
        <p:blipFill>
          <a:blip r:embed="rId2" cstate="print"/>
          <a:srcRect/>
          <a:stretch>
            <a:fillRect/>
          </a:stretch>
        </p:blipFill>
        <p:spPr bwMode="auto">
          <a:xfrm>
            <a:off x="4139952" y="3356992"/>
            <a:ext cx="4851648" cy="3168351"/>
          </a:xfrm>
          <a:prstGeom prst="flowChartAlternateProcess">
            <a:avLst/>
          </a:prstGeom>
          <a:noFill/>
          <a:ln w="57150">
            <a:solidFill>
              <a:schemeClr val="accent2"/>
            </a:solidFill>
          </a:ln>
        </p:spPr>
      </p:pic>
      <p:pic>
        <p:nvPicPr>
          <p:cNvPr id="2052" name="Picture 4" descr="C:\Users\User\Desktop\Артемов на зеленой флешке\100_2185.JPG"/>
          <p:cNvPicPr>
            <a:picLocks noChangeAspect="1" noChangeArrowheads="1"/>
          </p:cNvPicPr>
          <p:nvPr/>
        </p:nvPicPr>
        <p:blipFill>
          <a:blip r:embed="rId3" cstate="print"/>
          <a:srcRect/>
          <a:stretch>
            <a:fillRect/>
          </a:stretch>
        </p:blipFill>
        <p:spPr bwMode="auto">
          <a:xfrm>
            <a:off x="4283968" y="1556792"/>
            <a:ext cx="4608512" cy="1656183"/>
          </a:xfrm>
          <a:prstGeom prst="rect">
            <a:avLst/>
          </a:prstGeom>
          <a:noFill/>
          <a:ln w="57150">
            <a:solidFill>
              <a:schemeClr val="accent3"/>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ru-RU" dirty="0" smtClean="0"/>
              <a:t>Отдает этому любимому делу почти все свое свободное время. </a:t>
            </a:r>
            <a:endParaRPr lang="ru-RU" dirty="0"/>
          </a:p>
        </p:txBody>
      </p:sp>
      <p:sp>
        <p:nvSpPr>
          <p:cNvPr id="6" name="Текст 5"/>
          <p:cNvSpPr>
            <a:spLocks noGrp="1"/>
          </p:cNvSpPr>
          <p:nvPr>
            <p:ph type="body" idx="2"/>
          </p:nvPr>
        </p:nvSpPr>
        <p:spPr/>
        <p:txBody>
          <a:bodyPr>
            <a:normAutofit fontScale="70000" lnSpcReduction="20000"/>
          </a:bodyPr>
          <a:lstStyle/>
          <a:p>
            <a:r>
              <a:rPr lang="ru-RU" sz="3600" b="1" dirty="0" smtClean="0">
                <a:latin typeface="Times New Roman" pitchFamily="18" charset="0"/>
                <a:cs typeface="Times New Roman" pitchFamily="18" charset="0"/>
              </a:rPr>
              <a:t>Тематика картин Дмитрия Артемова разнообразна. Художник пишет яркие пейзажи, натюрморты, создает коллажи, наполненные глубоким смыслом. Живописью Дмитрий начал заниматься  не  так  давно, но  достиг  заметных успехов</a:t>
            </a:r>
          </a:p>
          <a:p>
            <a:r>
              <a:rPr lang="ru-RU" sz="3600" b="1" dirty="0" smtClean="0">
                <a:latin typeface="Times New Roman" pitchFamily="18" charset="0"/>
                <a:cs typeface="Times New Roman" pitchFamily="18" charset="0"/>
              </a:rPr>
              <a:t> </a:t>
            </a:r>
          </a:p>
          <a:p>
            <a:endParaRPr lang="ru-RU" dirty="0"/>
          </a:p>
        </p:txBody>
      </p:sp>
      <p:pic>
        <p:nvPicPr>
          <p:cNvPr id="3074" name="Picture 2" descr="C:\Users\User\Desktop\Артемов Дмитрий\IMG_7776.JPG"/>
          <p:cNvPicPr>
            <a:picLocks noGrp="1" noChangeAspect="1" noChangeArrowheads="1"/>
          </p:cNvPicPr>
          <p:nvPr>
            <p:ph sz="half" idx="1"/>
          </p:nvPr>
        </p:nvPicPr>
        <p:blipFill>
          <a:blip r:embed="rId2" cstate="print"/>
          <a:srcRect/>
          <a:stretch>
            <a:fillRect/>
          </a:stretch>
        </p:blipFill>
        <p:spPr bwMode="auto">
          <a:xfrm>
            <a:off x="3491880" y="692696"/>
            <a:ext cx="5544616" cy="4176463"/>
          </a:xfrm>
          <a:prstGeom prst="rect">
            <a:avLst/>
          </a:prstGeom>
          <a:noFill/>
          <a:ln w="57150">
            <a:solidFill>
              <a:schemeClr val="accent3"/>
            </a:solid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b="1" dirty="0" smtClean="0"/>
              <a:t>  Он любит рисовать природу и цветы</a:t>
            </a:r>
            <a:br>
              <a:rPr lang="ru-RU" b="1" dirty="0" smtClean="0"/>
            </a:br>
            <a:endParaRPr lang="ru-RU" b="1" dirty="0"/>
          </a:p>
        </p:txBody>
      </p:sp>
      <p:pic>
        <p:nvPicPr>
          <p:cNvPr id="5" name="Рисунок 4" descr="Он любит рисовать природу и цветы"/>
          <p:cNvPicPr/>
          <p:nvPr/>
        </p:nvPicPr>
        <p:blipFill>
          <a:blip r:embed="rId2" cstate="print"/>
          <a:srcRect/>
          <a:stretch>
            <a:fillRect/>
          </a:stretch>
        </p:blipFill>
        <p:spPr bwMode="auto">
          <a:xfrm>
            <a:off x="539552" y="1124744"/>
            <a:ext cx="7992888" cy="5472608"/>
          </a:xfrm>
          <a:prstGeom prst="roundRect">
            <a:avLst/>
          </a:prstGeom>
          <a:noFill/>
          <a:ln w="57150">
            <a:solidFill>
              <a:schemeClr val="accent3"/>
            </a:solid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457200" y="5486400"/>
            <a:ext cx="8458200" cy="894928"/>
          </a:xfrm>
        </p:spPr>
        <p:txBody>
          <a:bodyPr>
            <a:normAutofit fontScale="90000"/>
          </a:bodyPr>
          <a:lstStyle/>
          <a:p>
            <a:r>
              <a:rPr lang="ru-RU" dirty="0" smtClean="0"/>
              <a:t> темы  своих  будущих  картин  он  находит  в  парке  и  на улицах райцентра,  на  волжском  берегу  и  в  степи-матушке. </a:t>
            </a:r>
            <a:br>
              <a:rPr lang="ru-RU" dirty="0" smtClean="0"/>
            </a:br>
            <a:endParaRPr lang="ru-RU" dirty="0"/>
          </a:p>
        </p:txBody>
      </p:sp>
      <p:sp>
        <p:nvSpPr>
          <p:cNvPr id="8" name="Текст 7"/>
          <p:cNvSpPr>
            <a:spLocks noGrp="1"/>
          </p:cNvSpPr>
          <p:nvPr>
            <p:ph type="body" idx="2"/>
          </p:nvPr>
        </p:nvSpPr>
        <p:spPr/>
        <p:txBody>
          <a:bodyPr/>
          <a:lstStyle/>
          <a:p>
            <a:endParaRPr lang="ru-RU" dirty="0"/>
          </a:p>
        </p:txBody>
      </p:sp>
      <p:pic>
        <p:nvPicPr>
          <p:cNvPr id="4098" name="Picture 2" descr="C:\Users\User\Desktop\Артемов на зеленой флешке\cccc.bmp"/>
          <p:cNvPicPr>
            <a:picLocks noChangeAspect="1" noChangeArrowheads="1"/>
          </p:cNvPicPr>
          <p:nvPr/>
        </p:nvPicPr>
        <p:blipFill>
          <a:blip r:embed="rId2" cstate="print"/>
          <a:srcRect/>
          <a:stretch>
            <a:fillRect/>
          </a:stretch>
        </p:blipFill>
        <p:spPr bwMode="auto">
          <a:xfrm>
            <a:off x="179513" y="548680"/>
            <a:ext cx="3384376" cy="4824536"/>
          </a:xfrm>
          <a:prstGeom prst="rect">
            <a:avLst/>
          </a:prstGeom>
          <a:noFill/>
          <a:ln w="57150">
            <a:solidFill>
              <a:schemeClr val="accent3"/>
            </a:solidFill>
          </a:ln>
        </p:spPr>
      </p:pic>
      <p:pic>
        <p:nvPicPr>
          <p:cNvPr id="4099" name="Picture 3" descr="C:\Users\User\Desktop\Артемов на зеленой флешке\IMG_0272.JPG"/>
          <p:cNvPicPr>
            <a:picLocks noGrp="1" noChangeAspect="1" noChangeArrowheads="1"/>
          </p:cNvPicPr>
          <p:nvPr>
            <p:ph sz="half" idx="1"/>
          </p:nvPr>
        </p:nvPicPr>
        <p:blipFill>
          <a:blip r:embed="rId3" cstate="print"/>
          <a:srcRect/>
          <a:stretch>
            <a:fillRect/>
          </a:stretch>
        </p:blipFill>
        <p:spPr bwMode="auto">
          <a:xfrm>
            <a:off x="3779913" y="548680"/>
            <a:ext cx="5256584" cy="4752527"/>
          </a:xfrm>
          <a:prstGeom prst="rect">
            <a:avLst/>
          </a:prstGeom>
          <a:noFill/>
          <a:ln w="57150">
            <a:solidFill>
              <a:schemeClr val="accent2"/>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p:nvPr>
        </p:nvSpPr>
        <p:spPr/>
        <p:txBody>
          <a:bodyPr>
            <a:normAutofit/>
          </a:bodyPr>
          <a:lstStyle/>
          <a:p>
            <a:r>
              <a:rPr lang="ru-RU" sz="3200" b="1" dirty="0" smtClean="0">
                <a:latin typeface="Times New Roman" pitchFamily="18" charset="0"/>
                <a:cs typeface="Times New Roman" pitchFamily="18" charset="0"/>
              </a:rPr>
              <a:t>  Красота  в  искусстве  и  в  жизни</a:t>
            </a:r>
            <a:endParaRPr lang="ru-RU" sz="3200" b="1" dirty="0">
              <a:latin typeface="Times New Roman" pitchFamily="18" charset="0"/>
              <a:cs typeface="Times New Roman" pitchFamily="18" charset="0"/>
            </a:endParaRPr>
          </a:p>
        </p:txBody>
      </p:sp>
      <p:pic>
        <p:nvPicPr>
          <p:cNvPr id="5123" name="Picture 3" descr="C:\Users\User\Desktop\Артемов на зеленой флешке\bbumvgBzl60.jpg"/>
          <p:cNvPicPr>
            <a:picLocks noGrp="1" noChangeAspect="1" noChangeArrowheads="1"/>
          </p:cNvPicPr>
          <p:nvPr>
            <p:ph sz="half" idx="1"/>
          </p:nvPr>
        </p:nvPicPr>
        <p:blipFill>
          <a:blip r:embed="rId2" cstate="print"/>
          <a:stretch>
            <a:fillRect/>
          </a:stretch>
        </p:blipFill>
        <p:spPr bwMode="auto">
          <a:xfrm>
            <a:off x="251520" y="2204864"/>
            <a:ext cx="4176464" cy="3528392"/>
          </a:xfrm>
          <a:prstGeom prst="rect">
            <a:avLst/>
          </a:prstGeom>
          <a:noFill/>
          <a:ln w="57150">
            <a:solidFill>
              <a:schemeClr val="accent3"/>
            </a:solidFill>
          </a:ln>
        </p:spPr>
      </p:pic>
      <p:pic>
        <p:nvPicPr>
          <p:cNvPr id="5125" name="Picture 5" descr="C:\Users\User\Desktop\Артемов на зеленой флешке\IMG_20190405_153122.jpg"/>
          <p:cNvPicPr>
            <a:picLocks noGrp="1" noChangeAspect="1" noChangeArrowheads="1"/>
          </p:cNvPicPr>
          <p:nvPr>
            <p:ph sz="half" idx="2"/>
          </p:nvPr>
        </p:nvPicPr>
        <p:blipFill>
          <a:blip r:embed="rId3" cstate="print"/>
          <a:stretch>
            <a:fillRect/>
          </a:stretch>
        </p:blipFill>
        <p:spPr bwMode="auto">
          <a:xfrm>
            <a:off x="4648200" y="2196840"/>
            <a:ext cx="4343400" cy="3531120"/>
          </a:xfrm>
          <a:prstGeom prst="rect">
            <a:avLst/>
          </a:prstGeom>
          <a:noFill/>
          <a:ln w="57150">
            <a:solidFill>
              <a:schemeClr val="accent3"/>
            </a:solid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685800" y="5486400"/>
            <a:ext cx="8458200" cy="894928"/>
          </a:xfrm>
        </p:spPr>
        <p:txBody>
          <a:bodyPr>
            <a:normAutofit fontScale="90000"/>
          </a:bodyPr>
          <a:lstStyle/>
          <a:p>
            <a:r>
              <a:rPr lang="ru-RU" dirty="0" smtClean="0"/>
              <a:t>                «Родные  места,  Волга,  начало    шторма, масло,  холст»  </a:t>
            </a:r>
            <a:endParaRPr lang="ru-RU" dirty="0"/>
          </a:p>
        </p:txBody>
      </p:sp>
      <p:sp>
        <p:nvSpPr>
          <p:cNvPr id="6" name="Текст 5"/>
          <p:cNvSpPr>
            <a:spLocks noGrp="1"/>
          </p:cNvSpPr>
          <p:nvPr>
            <p:ph type="body" idx="4294967295"/>
          </p:nvPr>
        </p:nvSpPr>
        <p:spPr>
          <a:xfrm>
            <a:off x="179512" y="609600"/>
            <a:ext cx="3024336" cy="4800600"/>
          </a:xfrm>
        </p:spPr>
        <p:txBody>
          <a:bodyPr>
            <a:normAutofit fontScale="92500" lnSpcReduction="20000"/>
          </a:bodyPr>
          <a:lstStyle/>
          <a:p>
            <a:pPr>
              <a:buNone/>
            </a:pPr>
            <a:r>
              <a:rPr lang="ru-RU" sz="2600" b="1" dirty="0" smtClean="0">
                <a:solidFill>
                  <a:srgbClr val="FF0000"/>
                </a:solidFill>
                <a:latin typeface="Times New Roman" pitchFamily="18" charset="0"/>
                <a:cs typeface="Times New Roman" pitchFamily="18" charset="0"/>
              </a:rPr>
              <a:t>  Что  есть  красота?</a:t>
            </a:r>
          </a:p>
          <a:p>
            <a:endParaRPr lang="ru-RU" sz="1800" b="1" dirty="0" smtClean="0">
              <a:latin typeface="Times New Roman" pitchFamily="18" charset="0"/>
              <a:cs typeface="Times New Roman" pitchFamily="18" charset="0"/>
            </a:endParaRPr>
          </a:p>
          <a:p>
            <a:pPr>
              <a:buNone/>
            </a:pPr>
            <a:r>
              <a:rPr lang="ru-RU" sz="2400" b="1" dirty="0" smtClean="0">
                <a:latin typeface="Times New Roman" pitchFamily="18" charset="0"/>
                <a:cs typeface="Times New Roman" pitchFamily="18" charset="0"/>
              </a:rPr>
              <a:t>     Каждый  из  нас  хоть  раз  в  жизни  испытал  восхищение  от   красоты  зимнего  леса,  цветущего  сада,  восходящего  солнца  над  Волгой,  чарующих  слух  народных  напевов,  живописных  полотен  и  скульптур.</a:t>
            </a:r>
            <a:endParaRPr lang="ru-RU" sz="2400" b="1" dirty="0">
              <a:latin typeface="Times New Roman" pitchFamily="18" charset="0"/>
              <a:cs typeface="Times New Roman" pitchFamily="18" charset="0"/>
            </a:endParaRPr>
          </a:p>
        </p:txBody>
      </p:sp>
      <p:pic>
        <p:nvPicPr>
          <p:cNvPr id="6146" name="Picture 2" descr="C:\Users\User\Desktop\Артемов на зеленой флешке\Родные места,Волга,начало шторма.Масло ,холст 50х40..JPG"/>
          <p:cNvPicPr>
            <a:picLocks noGrp="1" noChangeAspect="1" noChangeArrowheads="1"/>
          </p:cNvPicPr>
          <p:nvPr>
            <p:ph sz="half" idx="4294967295"/>
          </p:nvPr>
        </p:nvPicPr>
        <p:blipFill>
          <a:blip r:embed="rId2" cstate="print"/>
          <a:srcRect/>
          <a:stretch>
            <a:fillRect/>
          </a:stretch>
        </p:blipFill>
        <p:spPr bwMode="auto">
          <a:xfrm>
            <a:off x="3419872" y="404664"/>
            <a:ext cx="5340350" cy="4752975"/>
          </a:xfrm>
          <a:prstGeom prst="rect">
            <a:avLst/>
          </a:prstGeom>
          <a:noFill/>
          <a:ln w="57150">
            <a:solidFill>
              <a:schemeClr val="accent3"/>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User\Desktop\Артемов Дмитрий\Артемов на зеленой флешке\4pCMWuhuu8k.jpg"/>
          <p:cNvPicPr>
            <a:picLocks noChangeAspect="1" noChangeArrowheads="1"/>
          </p:cNvPicPr>
          <p:nvPr/>
        </p:nvPicPr>
        <p:blipFill>
          <a:blip r:embed="rId2" cstate="print"/>
          <a:srcRect/>
          <a:stretch>
            <a:fillRect/>
          </a:stretch>
        </p:blipFill>
        <p:spPr bwMode="auto">
          <a:xfrm>
            <a:off x="-1764704" y="-1755576"/>
            <a:ext cx="12192000" cy="9144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User\Documents\фото 1.jpg"/>
          <p:cNvPicPr>
            <a:picLocks noChangeAspect="1" noChangeArrowheads="1"/>
          </p:cNvPicPr>
          <p:nvPr/>
        </p:nvPicPr>
        <p:blipFill>
          <a:blip r:embed="rId2" cstate="print"/>
          <a:srcRect/>
          <a:stretch>
            <a:fillRect/>
          </a:stretch>
        </p:blipFill>
        <p:spPr>
          <a:xfrm>
            <a:off x="179512" y="116632"/>
            <a:ext cx="8784976" cy="6624736"/>
          </a:xfrm>
          <a:prstGeom prst="rect">
            <a:avLst/>
          </a:prstGeom>
          <a:ln w="57150">
            <a:solidFill>
              <a:srgbClr val="FFC000"/>
            </a:solidFill>
          </a:ln>
        </p:spPr>
      </p:pic>
      <p:sp>
        <p:nvSpPr>
          <p:cNvPr id="6" name="Прямоугольник 5"/>
          <p:cNvSpPr/>
          <p:nvPr/>
        </p:nvSpPr>
        <p:spPr>
          <a:xfrm>
            <a:off x="870701" y="476673"/>
            <a:ext cx="7402603" cy="6863417"/>
          </a:xfrm>
          <a:prstGeom prst="rect">
            <a:avLst/>
          </a:prstGeom>
          <a:noFill/>
        </p:spPr>
        <p:txBody>
          <a:bodyPr wrap="square" lIns="91440" tIns="45720" rIns="91440" bIns="45720">
            <a:spAutoFit/>
          </a:bodyPr>
          <a:lstStyle/>
          <a:p>
            <a:pPr algn="ct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«Который  раз  я  повторяю</a:t>
            </a:r>
          </a:p>
          <a:p>
            <a:pPr algn="ctr"/>
            <a:r>
              <a:rPr lang="ru-RU"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Слова любви к родному  краю</a:t>
            </a: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pPr algn="ctr"/>
            <a:r>
              <a:rPr lang="ru-RU"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Мой  край!</a:t>
            </a:r>
          </a:p>
          <a:p>
            <a:pPr algn="ctr"/>
            <a:r>
              <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Хвала  тебе  и  честь!»</a:t>
            </a:r>
          </a:p>
          <a:p>
            <a:pPr algn="ctr"/>
            <a:endPar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endParaRPr lang="ru-RU"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endPar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endParaRPr lang="ru-RU" sz="40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endParaRPr lang="ru-RU"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a:p>
            <a:pPr algn="ctr"/>
            <a:r>
              <a:rPr lang="ru-RU"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a:p>
            <a:pPr algn="ctr"/>
            <a:r>
              <a:rPr lang="ru-RU" sz="40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  </a:t>
            </a:r>
          </a:p>
        </p:txBody>
      </p:sp>
      <p:pic>
        <p:nvPicPr>
          <p:cNvPr id="7" name="Picture 2"/>
          <p:cNvPicPr>
            <a:picLocks noChangeAspect="1" noChangeArrowheads="1"/>
          </p:cNvPicPr>
          <p:nvPr/>
        </p:nvPicPr>
        <p:blipFill>
          <a:blip r:embed="rId3" cstate="print"/>
          <a:srcRect/>
          <a:stretch>
            <a:fillRect/>
          </a:stretch>
        </p:blipFill>
        <p:spPr>
          <a:xfrm rot="20713375">
            <a:off x="569528" y="3361511"/>
            <a:ext cx="3897446" cy="2735050"/>
          </a:xfrm>
          <a:prstGeom prst="rect">
            <a:avLst/>
          </a:prstGeom>
          <a:ln w="38100">
            <a:solidFill>
              <a:srgbClr val="FFC000"/>
            </a:solidFill>
          </a:ln>
        </p:spPr>
      </p:pic>
      <p:pic>
        <p:nvPicPr>
          <p:cNvPr id="2050" name="Picture 2" descr="C:\Users\User\Desktop\Пейзажи малой родины\тоже с телефона.jpg"/>
          <p:cNvPicPr>
            <a:picLocks noChangeAspect="1" noChangeArrowheads="1"/>
          </p:cNvPicPr>
          <p:nvPr/>
        </p:nvPicPr>
        <p:blipFill>
          <a:blip r:embed="rId4" cstate="print"/>
          <a:srcRect/>
          <a:stretch>
            <a:fillRect/>
          </a:stretch>
        </p:blipFill>
        <p:spPr bwMode="auto">
          <a:xfrm rot="1000513">
            <a:off x="5248230" y="3433535"/>
            <a:ext cx="3439821" cy="2707949"/>
          </a:xfrm>
          <a:prstGeom prst="rect">
            <a:avLst/>
          </a:prstGeom>
          <a:noFill/>
          <a:ln w="28575">
            <a:solidFill>
              <a:srgbClr val="FFC000"/>
            </a:solidFill>
          </a:ln>
        </p:spPr>
      </p:pic>
      <p:sp>
        <p:nvSpPr>
          <p:cNvPr id="10" name="Прямоугольник 9"/>
          <p:cNvSpPr/>
          <p:nvPr/>
        </p:nvSpPr>
        <p:spPr>
          <a:xfrm rot="956953">
            <a:off x="7243753" y="5996265"/>
            <a:ext cx="1374275" cy="338554"/>
          </a:xfrm>
          <a:prstGeom prst="rect">
            <a:avLst/>
          </a:prstGeom>
          <a:noFill/>
        </p:spPr>
        <p:txBody>
          <a:bodyPr wrap="square" lIns="91440" tIns="45720" rIns="91440" bIns="45720">
            <a:spAutoFit/>
          </a:bodyPr>
          <a:lstStyle/>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Волга</a:t>
            </a:r>
            <a:endParaRPr lang="ru-RU"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11" name="Прямоугольник 10"/>
          <p:cNvSpPr/>
          <p:nvPr/>
        </p:nvSpPr>
        <p:spPr>
          <a:xfrm rot="20686225">
            <a:off x="2177377" y="5510010"/>
            <a:ext cx="2305179" cy="338554"/>
          </a:xfrm>
          <a:prstGeom prst="rect">
            <a:avLst/>
          </a:prstGeom>
          <a:noFill/>
        </p:spPr>
        <p:txBody>
          <a:bodyPr wrap="square" lIns="91440" tIns="45720" rIns="91440" bIns="45720">
            <a:spAutoFit/>
          </a:bodyPr>
          <a:lstStyle/>
          <a:p>
            <a:pPr algn="ctr"/>
            <a:r>
              <a:rPr lang="ru-RU" sz="16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подъезде к Быково</a:t>
            </a:r>
            <a:endParaRPr lang="ru-RU" sz="1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
        <p:nvSpPr>
          <p:cNvPr id="8" name="Прямоугольник 7"/>
          <p:cNvSpPr/>
          <p:nvPr/>
        </p:nvSpPr>
        <p:spPr>
          <a:xfrm>
            <a:off x="7164288" y="2996952"/>
            <a:ext cx="1728192" cy="369332"/>
          </a:xfrm>
          <a:prstGeom prst="rect">
            <a:avLst/>
          </a:prstGeom>
        </p:spPr>
        <p:txBody>
          <a:bodyPr wrap="square">
            <a:spAutoFit/>
          </a:bodyPr>
          <a:lstStyle/>
          <a:p>
            <a:r>
              <a:rPr lang="ru-RU" b="1" dirty="0" err="1"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Б.Легостаев</a:t>
            </a:r>
            <a:endParaRPr lang="ru-RU"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Артемов  у  нас\IMG_7861.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57150">
            <a:solidFill>
              <a:schemeClr val="accent3"/>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User\Desktop\Артемов Дмитрий\Артемов на зеленой флешке\TuvBgE3kvw0.jpg"/>
          <p:cNvPicPr>
            <a:picLocks noChangeAspect="1" noChangeArrowheads="1"/>
          </p:cNvPicPr>
          <p:nvPr/>
        </p:nvPicPr>
        <p:blipFill>
          <a:blip r:embed="rId2" cstate="print"/>
          <a:srcRect/>
          <a:stretch>
            <a:fillRect/>
          </a:stretch>
        </p:blipFill>
        <p:spPr bwMode="auto">
          <a:xfrm>
            <a:off x="251520" y="188640"/>
            <a:ext cx="8712968" cy="6408712"/>
          </a:xfrm>
          <a:prstGeom prst="rect">
            <a:avLst/>
          </a:prstGeom>
          <a:noFill/>
          <a:ln w="57150">
            <a:solidFill>
              <a:schemeClr val="accent3"/>
            </a:solid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User\Desktop\Артемов  у  нас\IMG_7862.JPG"/>
          <p:cNvPicPr>
            <a:picLocks noChangeAspect="1" noChangeArrowheads="1"/>
          </p:cNvPicPr>
          <p:nvPr/>
        </p:nvPicPr>
        <p:blipFill>
          <a:blip r:embed="rId2" cstate="print"/>
          <a:srcRect/>
          <a:stretch>
            <a:fillRect/>
          </a:stretch>
        </p:blipFill>
        <p:spPr bwMode="auto">
          <a:xfrm>
            <a:off x="107504" y="188640"/>
            <a:ext cx="8856984" cy="6552728"/>
          </a:xfrm>
          <a:prstGeom prst="rect">
            <a:avLst/>
          </a:prstGeom>
          <a:noFill/>
          <a:ln w="57150">
            <a:solidFill>
              <a:schemeClr val="accent3"/>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Артемов Дмитрий\Артемов на зеленой флешке\IMG-20180115-WA0009.jpg"/>
          <p:cNvPicPr>
            <a:picLocks noChangeAspect="1" noChangeArrowheads="1"/>
          </p:cNvPicPr>
          <p:nvPr/>
        </p:nvPicPr>
        <p:blipFill>
          <a:blip r:embed="rId2" cstate="print"/>
          <a:srcRect/>
          <a:stretch>
            <a:fillRect/>
          </a:stretch>
        </p:blipFill>
        <p:spPr bwMode="auto">
          <a:xfrm>
            <a:off x="179512" y="188640"/>
            <a:ext cx="8735616" cy="6480720"/>
          </a:xfrm>
          <a:prstGeom prst="rect">
            <a:avLst/>
          </a:prstGeom>
          <a:noFill/>
          <a:ln w="57150">
            <a:solidFill>
              <a:schemeClr val="accent3"/>
            </a:solid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User\Desktop\Артемов Дмитрий\Артемов на зеленой флешке\100_2224.JPG"/>
          <p:cNvPicPr>
            <a:picLocks noChangeAspect="1" noChangeArrowheads="1"/>
          </p:cNvPicPr>
          <p:nvPr/>
        </p:nvPicPr>
        <p:blipFill>
          <a:blip r:embed="rId2" cstate="print"/>
          <a:srcRect/>
          <a:stretch>
            <a:fillRect/>
          </a:stretch>
        </p:blipFill>
        <p:spPr bwMode="auto">
          <a:xfrm>
            <a:off x="179512" y="260649"/>
            <a:ext cx="8784975" cy="6408712"/>
          </a:xfrm>
          <a:prstGeom prst="rect">
            <a:avLst/>
          </a:prstGeom>
          <a:noFill/>
          <a:ln w="57150">
            <a:solidFill>
              <a:schemeClr val="accent3"/>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User\Desktop\Артемов Дмитрий\IMG_7800.JPG"/>
          <p:cNvPicPr>
            <a:picLocks noChangeAspect="1" noChangeArrowheads="1"/>
          </p:cNvPicPr>
          <p:nvPr/>
        </p:nvPicPr>
        <p:blipFill>
          <a:blip r:embed="rId2" cstate="print"/>
          <a:srcRect/>
          <a:stretch>
            <a:fillRect/>
          </a:stretch>
        </p:blipFill>
        <p:spPr bwMode="auto">
          <a:xfrm>
            <a:off x="467544" y="404664"/>
            <a:ext cx="8424936" cy="6120680"/>
          </a:xfrm>
          <a:prstGeom prst="rect">
            <a:avLst/>
          </a:prstGeom>
          <a:noFill/>
          <a:ln w="57150">
            <a:solidFill>
              <a:schemeClr val="accent3"/>
            </a:solid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User\Desktop\Артемов Дмитрий\IMG_7807.JPG"/>
          <p:cNvPicPr>
            <a:picLocks noChangeAspect="1" noChangeArrowheads="1"/>
          </p:cNvPicPr>
          <p:nvPr/>
        </p:nvPicPr>
        <p:blipFill>
          <a:blip r:embed="rId2" cstate="print"/>
          <a:srcRect/>
          <a:stretch>
            <a:fillRect/>
          </a:stretch>
        </p:blipFill>
        <p:spPr bwMode="auto">
          <a:xfrm>
            <a:off x="107504" y="404664"/>
            <a:ext cx="8784976" cy="6192688"/>
          </a:xfrm>
          <a:prstGeom prst="rect">
            <a:avLst/>
          </a:prstGeom>
          <a:noFill/>
          <a:ln w="57150">
            <a:solidFill>
              <a:schemeClr val="accent3"/>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717032"/>
            <a:ext cx="8686800" cy="2736304"/>
          </a:xfrm>
          <a:solidFill>
            <a:schemeClr val="tx2">
              <a:lumMod val="50000"/>
            </a:schemeClr>
          </a:solidFill>
        </p:spPr>
        <p:txBody>
          <a:bodyPr>
            <a:noAutofit/>
          </a:bodyPr>
          <a:lstStyle/>
          <a:p>
            <a:r>
              <a:rPr lang="ru-RU" b="1" dirty="0" smtClean="0">
                <a:solidFill>
                  <a:srgbClr val="0070C0"/>
                </a:solidFill>
                <a:latin typeface="Times New Roman" pitchFamily="18" charset="0"/>
                <a:cs typeface="Times New Roman" pitchFamily="18" charset="0"/>
              </a:rPr>
              <a:t>Но  Художник  дал  нам возможность  совершить  очную  экскурсию,  побывав  в  </a:t>
            </a:r>
            <a:r>
              <a:rPr lang="ru-RU" b="1" dirty="0" err="1" smtClean="0">
                <a:solidFill>
                  <a:srgbClr val="0070C0"/>
                </a:solidFill>
                <a:latin typeface="Times New Roman" pitchFamily="18" charset="0"/>
                <a:cs typeface="Times New Roman" pitchFamily="18" charset="0"/>
              </a:rPr>
              <a:t>быковском</a:t>
            </a:r>
            <a:r>
              <a:rPr lang="ru-RU" b="1" dirty="0" smtClean="0">
                <a:solidFill>
                  <a:srgbClr val="0070C0"/>
                </a:solidFill>
                <a:latin typeface="Times New Roman" pitchFamily="18" charset="0"/>
                <a:cs typeface="Times New Roman" pitchFamily="18" charset="0"/>
              </a:rPr>
              <a:t> детском  саду № 3  «Солнышко»</a:t>
            </a:r>
            <a:endParaRPr lang="ru-RU" b="1" dirty="0">
              <a:solidFill>
                <a:srgbClr val="0070C0"/>
              </a:solidFill>
              <a:latin typeface="Times New Roman" pitchFamily="18" charset="0"/>
              <a:cs typeface="Times New Roman" pitchFamily="18" charset="0"/>
            </a:endParaRPr>
          </a:p>
        </p:txBody>
      </p:sp>
      <p:sp>
        <p:nvSpPr>
          <p:cNvPr id="3" name="Текст 2"/>
          <p:cNvSpPr>
            <a:spLocks noGrp="1"/>
          </p:cNvSpPr>
          <p:nvPr>
            <p:ph type="body" idx="1"/>
          </p:nvPr>
        </p:nvSpPr>
        <p:spPr>
          <a:xfrm>
            <a:off x="179512" y="188640"/>
            <a:ext cx="8659688" cy="2706960"/>
          </a:xfrm>
          <a:solidFill>
            <a:schemeClr val="tx2">
              <a:lumMod val="50000"/>
            </a:schemeClr>
          </a:solidFill>
        </p:spPr>
        <p:txBody>
          <a:bodyPr>
            <a:noAutofit/>
          </a:bodyPr>
          <a:lstStyle/>
          <a:p>
            <a:r>
              <a:rPr lang="ru-RU" sz="4400" b="1" dirty="0" smtClean="0">
                <a:solidFill>
                  <a:srgbClr val="0070C0"/>
                </a:solidFill>
                <a:latin typeface="Times New Roman" pitchFamily="18" charset="0"/>
                <a:cs typeface="Times New Roman" pitchFamily="18" charset="0"/>
              </a:rPr>
              <a:t>Вот  мы   как  бы  совершили  заочную  экскурсию  по  картинной  галерее  нашего  художника</a:t>
            </a:r>
            <a:endParaRPr lang="ru-RU" sz="4400" b="1" dirty="0">
              <a:solidFill>
                <a:srgbClr val="0070C0"/>
              </a:solidFill>
              <a:latin typeface="Times New Roman" pitchFamily="18" charset="0"/>
              <a:cs typeface="Times New Roman"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188640"/>
            <a:ext cx="8686800" cy="1152128"/>
          </a:xfrm>
          <a:solidFill>
            <a:schemeClr val="accent1">
              <a:lumMod val="60000"/>
              <a:lumOff val="40000"/>
            </a:schemeClr>
          </a:solidFill>
          <a:ln w="57150">
            <a:solidFill>
              <a:schemeClr val="accent3"/>
            </a:solidFill>
          </a:ln>
        </p:spPr>
        <p:txBody>
          <a:bodyPr>
            <a:normAutofit fontScale="90000"/>
          </a:bodyPr>
          <a:lstStyle/>
          <a:p>
            <a:r>
              <a:rPr lang="ru-RU" dirty="0" smtClean="0"/>
              <a:t>Дети  имели  возможность  вступить  в  диалог  с  художником</a:t>
            </a:r>
            <a:endParaRPr lang="ru-RU" dirty="0"/>
          </a:p>
        </p:txBody>
      </p:sp>
      <p:pic>
        <p:nvPicPr>
          <p:cNvPr id="7170" name="Picture 2" descr="C:\Users\User\Desktop\Артемов  у  нас\7.jpg"/>
          <p:cNvPicPr>
            <a:picLocks noGrp="1" noChangeAspect="1" noChangeArrowheads="1"/>
          </p:cNvPicPr>
          <p:nvPr>
            <p:ph sz="half" idx="2"/>
          </p:nvPr>
        </p:nvPicPr>
        <p:blipFill>
          <a:blip r:embed="rId2" cstate="print"/>
          <a:srcRect/>
          <a:stretch>
            <a:fillRect/>
          </a:stretch>
        </p:blipFill>
        <p:spPr bwMode="auto">
          <a:xfrm>
            <a:off x="4932040" y="1484784"/>
            <a:ext cx="3888432" cy="5184576"/>
          </a:xfrm>
          <a:prstGeom prst="flowChartAlternateProcess">
            <a:avLst/>
          </a:prstGeom>
          <a:noFill/>
          <a:ln w="57150">
            <a:solidFill>
              <a:schemeClr val="accent3"/>
            </a:solidFill>
          </a:ln>
        </p:spPr>
      </p:pic>
      <p:pic>
        <p:nvPicPr>
          <p:cNvPr id="7171" name="Picture 3" descr="C:\Users\User\Desktop\Артемов  у  нас\19.jpg"/>
          <p:cNvPicPr>
            <a:picLocks noGrp="1" noChangeAspect="1" noChangeArrowheads="1"/>
          </p:cNvPicPr>
          <p:nvPr>
            <p:ph sz="half" idx="1"/>
          </p:nvPr>
        </p:nvPicPr>
        <p:blipFill>
          <a:blip r:embed="rId3" cstate="print"/>
          <a:srcRect/>
          <a:stretch>
            <a:fillRect/>
          </a:stretch>
        </p:blipFill>
        <p:spPr bwMode="auto">
          <a:xfrm>
            <a:off x="251520" y="1484784"/>
            <a:ext cx="4248472" cy="5184576"/>
          </a:xfrm>
          <a:prstGeom prst="flowChartAlternateProcess">
            <a:avLst/>
          </a:prstGeom>
          <a:noFill/>
          <a:ln w="57150">
            <a:solidFill>
              <a:schemeClr val="accent3"/>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6"/>
          <p:cNvSpPr>
            <a:spLocks noGrp="1"/>
          </p:cNvSpPr>
          <p:nvPr>
            <p:ph type="title"/>
          </p:nvPr>
        </p:nvSpPr>
        <p:spPr>
          <a:xfrm>
            <a:off x="301752" y="260648"/>
            <a:ext cx="8686800" cy="1008112"/>
          </a:xfrm>
          <a:solidFill>
            <a:schemeClr val="accent1">
              <a:lumMod val="60000"/>
              <a:lumOff val="40000"/>
            </a:schemeClr>
          </a:solidFill>
        </p:spPr>
        <p:txBody>
          <a:bodyPr>
            <a:normAutofit/>
          </a:bodyPr>
          <a:lstStyle/>
          <a:p>
            <a:r>
              <a:rPr lang="ru-RU" sz="2400" b="1" dirty="0" smtClean="0">
                <a:latin typeface="Times New Roman" pitchFamily="18" charset="0"/>
                <a:cs typeface="Times New Roman" pitchFamily="18" charset="0"/>
              </a:rPr>
              <a:t>Мы  приходим  в  умилении  от  картин, Потому что  это  все  </a:t>
            </a:r>
            <a:r>
              <a:rPr lang="ru-RU" sz="2400" b="1" dirty="0" smtClean="0">
                <a:solidFill>
                  <a:srgbClr val="FF0000"/>
                </a:solidFill>
                <a:latin typeface="Times New Roman" pitchFamily="18" charset="0"/>
                <a:cs typeface="Times New Roman" pitchFamily="18" charset="0"/>
              </a:rPr>
              <a:t>наше</a:t>
            </a:r>
            <a:r>
              <a:rPr lang="ru-RU" sz="2400" b="1" dirty="0" smtClean="0">
                <a:latin typeface="Times New Roman" pitchFamily="18" charset="0"/>
                <a:cs typeface="Times New Roman" pitchFamily="18" charset="0"/>
              </a:rPr>
              <a:t>, </a:t>
            </a:r>
            <a:r>
              <a:rPr lang="ru-RU" sz="2400" b="1" dirty="0" smtClean="0">
                <a:solidFill>
                  <a:srgbClr val="FF0000"/>
                </a:solidFill>
                <a:latin typeface="Times New Roman" pitchFamily="18" charset="0"/>
                <a:cs typeface="Times New Roman" pitchFamily="18" charset="0"/>
              </a:rPr>
              <a:t> родное</a:t>
            </a:r>
            <a:r>
              <a:rPr lang="ru-RU" sz="2400" b="1" dirty="0" smtClean="0">
                <a:latin typeface="Times New Roman" pitchFamily="18" charset="0"/>
                <a:cs typeface="Times New Roman" pitchFamily="18" charset="0"/>
              </a:rPr>
              <a:t>...</a:t>
            </a:r>
            <a:endParaRPr lang="ru-RU" sz="2400" b="1" dirty="0">
              <a:latin typeface="Times New Roman" pitchFamily="18" charset="0"/>
              <a:cs typeface="Times New Roman" pitchFamily="18" charset="0"/>
            </a:endParaRPr>
          </a:p>
        </p:txBody>
      </p:sp>
      <p:pic>
        <p:nvPicPr>
          <p:cNvPr id="1026" name="Picture 2" descr="C:\Users\User\Desktop\Артемов  у  нас\3.jpg"/>
          <p:cNvPicPr>
            <a:picLocks noGrp="1" noChangeAspect="1" noChangeArrowheads="1"/>
          </p:cNvPicPr>
          <p:nvPr>
            <p:ph sz="half" idx="1"/>
          </p:nvPr>
        </p:nvPicPr>
        <p:blipFill>
          <a:blip r:embed="rId2" cstate="print"/>
          <a:srcRect/>
          <a:stretch>
            <a:fillRect/>
          </a:stretch>
        </p:blipFill>
        <p:spPr bwMode="auto">
          <a:xfrm>
            <a:off x="251521" y="1600200"/>
            <a:ext cx="3312368" cy="4724400"/>
          </a:xfrm>
          <a:prstGeom prst="rect">
            <a:avLst/>
          </a:prstGeom>
          <a:noFill/>
          <a:ln w="57150">
            <a:solidFill>
              <a:schemeClr val="accent3"/>
            </a:solidFill>
          </a:ln>
        </p:spPr>
      </p:pic>
      <p:pic>
        <p:nvPicPr>
          <p:cNvPr id="1027" name="Picture 3" descr="C:\Users\User\Desktop\Артемов  у  нас\14.jpg"/>
          <p:cNvPicPr>
            <a:picLocks noGrp="1" noChangeAspect="1" noChangeArrowheads="1"/>
          </p:cNvPicPr>
          <p:nvPr>
            <p:ph sz="half" idx="2"/>
          </p:nvPr>
        </p:nvPicPr>
        <p:blipFill>
          <a:blip r:embed="rId3" cstate="print"/>
          <a:srcRect/>
          <a:stretch>
            <a:fillRect/>
          </a:stretch>
        </p:blipFill>
        <p:spPr bwMode="auto">
          <a:xfrm>
            <a:off x="4139952" y="1412776"/>
            <a:ext cx="4559424" cy="2520280"/>
          </a:xfrm>
          <a:prstGeom prst="rect">
            <a:avLst/>
          </a:prstGeom>
          <a:noFill/>
          <a:ln w="57150">
            <a:solidFill>
              <a:schemeClr val="accent3"/>
            </a:solidFill>
          </a:ln>
        </p:spPr>
      </p:pic>
      <p:pic>
        <p:nvPicPr>
          <p:cNvPr id="1028" name="Picture 4" descr="C:\Users\User\Desktop\Артемов  у  нас\15.jpg"/>
          <p:cNvPicPr>
            <a:picLocks noChangeAspect="1" noChangeArrowheads="1"/>
          </p:cNvPicPr>
          <p:nvPr/>
        </p:nvPicPr>
        <p:blipFill>
          <a:blip r:embed="rId4" cstate="print"/>
          <a:srcRect/>
          <a:stretch>
            <a:fillRect/>
          </a:stretch>
        </p:blipFill>
        <p:spPr bwMode="auto">
          <a:xfrm>
            <a:off x="4139952" y="4221088"/>
            <a:ext cx="4536504" cy="2492896"/>
          </a:xfrm>
          <a:prstGeom prst="rect">
            <a:avLst/>
          </a:prstGeom>
          <a:noFill/>
          <a:ln w="57150">
            <a:solidFill>
              <a:schemeClr val="accent3"/>
            </a:solid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User\Desktop\Природа Малой родины\IMG_2947.JPG"/>
          <p:cNvPicPr>
            <a:picLocks noChangeAspect="1" noChangeArrowheads="1"/>
          </p:cNvPicPr>
          <p:nvPr/>
        </p:nvPicPr>
        <p:blipFill>
          <a:blip r:embed="rId2" cstate="print"/>
          <a:srcRect/>
          <a:stretch>
            <a:fillRect/>
          </a:stretch>
        </p:blipFill>
        <p:spPr bwMode="auto">
          <a:xfrm>
            <a:off x="179512" y="116632"/>
            <a:ext cx="8784976" cy="6552728"/>
          </a:xfrm>
          <a:prstGeom prst="rect">
            <a:avLst/>
          </a:prstGeom>
          <a:noFill/>
          <a:ln w="57150">
            <a:solidFill>
              <a:srgbClr val="FFC000"/>
            </a:solidFill>
          </a:ln>
        </p:spPr>
      </p:pic>
      <p:sp>
        <p:nvSpPr>
          <p:cNvPr id="5" name="Прямоугольник 4"/>
          <p:cNvSpPr/>
          <p:nvPr/>
        </p:nvSpPr>
        <p:spPr>
          <a:xfrm>
            <a:off x="467544" y="692697"/>
            <a:ext cx="8280920" cy="5816977"/>
          </a:xfrm>
          <a:prstGeom prst="rect">
            <a:avLst/>
          </a:prstGeom>
          <a:noFill/>
        </p:spPr>
        <p:txBody>
          <a:bodyPr wrap="square" lIns="91440" tIns="45720" rIns="91440" bIns="45720">
            <a:spAutoFit/>
          </a:bodyPr>
          <a:lstStyle/>
          <a:p>
            <a:pPr algn="ctr"/>
            <a:r>
              <a:rPr lang="ru-RU" sz="32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«Любовь  к  родному  краю,  родной  культуре, родному  селу  или  городу  начинается  с  малого – с любви  к  своей  семье,  к  своему  жилищу,  к  своему  детскому  саду. Постепенно  расширяясь,  эта  любовь  к  родному  переходит  в  любовь  к  своей  стране  -  к  её  истории,  её  прошлому  и  настоящему,  ко всему  человечеству».</a:t>
            </a:r>
          </a:p>
          <a:p>
            <a:pPr algn="ctr"/>
            <a:endParaRPr lang="ru-RU" sz="32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a:p>
            <a:pPr algn="ctr"/>
            <a:r>
              <a:rPr lang="ru-RU" sz="28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                                                        Д.С. Лихачёв</a:t>
            </a:r>
            <a:endParaRPr lang="ru-RU" sz="28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pic>
        <p:nvPicPr>
          <p:cNvPr id="4" name="Рисунок 3" descr="палитра.jpg"/>
          <p:cNvPicPr>
            <a:picLocks noChangeAspect="1"/>
          </p:cNvPicPr>
          <p:nvPr/>
        </p:nvPicPr>
        <p:blipFill>
          <a:blip r:embed="rId3" cstate="print"/>
          <a:stretch>
            <a:fillRect/>
          </a:stretch>
        </p:blipFill>
        <p:spPr>
          <a:xfrm>
            <a:off x="7092280" y="4941168"/>
            <a:ext cx="1512168" cy="1080120"/>
          </a:xfrm>
          <a:prstGeom prst="flowChartAlternateProcess">
            <a:avLst/>
          </a:prstGeom>
          <a:ln w="38100">
            <a:solidFill>
              <a:schemeClr val="accent2"/>
            </a:solid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752" y="260648"/>
            <a:ext cx="8686800" cy="936104"/>
          </a:xfrm>
          <a:solidFill>
            <a:schemeClr val="accent1">
              <a:lumMod val="60000"/>
              <a:lumOff val="40000"/>
            </a:schemeClr>
          </a:solidFill>
          <a:ln w="38100">
            <a:solidFill>
              <a:schemeClr val="accent3"/>
            </a:solidFill>
          </a:ln>
        </p:spPr>
        <p:txBody>
          <a:bodyPr>
            <a:noAutofit/>
          </a:bodyPr>
          <a:lstStyle/>
          <a:p>
            <a:r>
              <a:rPr lang="ru-RU" sz="5400" dirty="0" smtClean="0"/>
              <a:t>           ВПЕЧАТЛЯЮЩЕ</a:t>
            </a:r>
            <a:endParaRPr lang="ru-RU" sz="5400" dirty="0"/>
          </a:p>
        </p:txBody>
      </p:sp>
      <p:sp>
        <p:nvSpPr>
          <p:cNvPr id="4" name="Содержимое 3"/>
          <p:cNvSpPr>
            <a:spLocks noGrp="1"/>
          </p:cNvSpPr>
          <p:nvPr>
            <p:ph sz="half" idx="2"/>
          </p:nvPr>
        </p:nvSpPr>
        <p:spPr/>
        <p:txBody>
          <a:bodyPr/>
          <a:lstStyle/>
          <a:p>
            <a:endParaRPr lang="ru-RU"/>
          </a:p>
        </p:txBody>
      </p:sp>
      <p:pic>
        <p:nvPicPr>
          <p:cNvPr id="2050" name="Picture 2" descr="C:\Users\User\Desktop\Артемов  у  нас\Айслу с детьми рассматривают.jpg"/>
          <p:cNvPicPr>
            <a:picLocks noGrp="1" noChangeAspect="1" noChangeArrowheads="1"/>
          </p:cNvPicPr>
          <p:nvPr>
            <p:ph sz="half" idx="1"/>
          </p:nvPr>
        </p:nvPicPr>
        <p:blipFill>
          <a:blip r:embed="rId2" cstate="print"/>
          <a:srcRect/>
          <a:stretch>
            <a:fillRect/>
          </a:stretch>
        </p:blipFill>
        <p:spPr bwMode="auto">
          <a:xfrm>
            <a:off x="179512" y="1412776"/>
            <a:ext cx="8784976" cy="5184576"/>
          </a:xfrm>
          <a:prstGeom prst="rect">
            <a:avLst/>
          </a:prstGeom>
          <a:noFill/>
          <a:ln w="57150">
            <a:solidFill>
              <a:schemeClr val="accent3"/>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12088" cy="1224136"/>
          </a:xfrm>
          <a:solidFill>
            <a:srgbClr val="F7DD93"/>
          </a:solidFill>
          <a:ln w="57150">
            <a:solidFill>
              <a:schemeClr val="accent4"/>
            </a:solidFill>
          </a:ln>
        </p:spPr>
        <p:txBody>
          <a:bodyPr>
            <a:normAutofit fontScale="90000"/>
          </a:bodyPr>
          <a:lstStyle/>
          <a:p>
            <a:r>
              <a:rPr lang="ru-RU" sz="2000" b="1" dirty="0" smtClean="0">
                <a:solidFill>
                  <a:srgbClr val="FF0000"/>
                </a:solidFill>
                <a:latin typeface="Times New Roman" pitchFamily="18" charset="0"/>
                <a:cs typeface="Times New Roman" pitchFamily="18" charset="0"/>
              </a:rPr>
              <a:t>Резюме: </a:t>
            </a:r>
            <a:r>
              <a:rPr lang="ru-RU" sz="2000" b="1" dirty="0" smtClean="0">
                <a:latin typeface="Times New Roman" pitchFamily="18" charset="0"/>
                <a:cs typeface="Times New Roman" pitchFamily="18" charset="0"/>
              </a:rPr>
              <a:t>наш родной край самый прекрасный.</a:t>
            </a:r>
            <a:br>
              <a:rPr lang="ru-RU" sz="2000" b="1" dirty="0" smtClean="0">
                <a:latin typeface="Times New Roman" pitchFamily="18" charset="0"/>
                <a:cs typeface="Times New Roman" pitchFamily="18" charset="0"/>
              </a:rPr>
            </a:br>
            <a:r>
              <a:rPr lang="ru-RU" sz="2000" b="1" dirty="0" smtClean="0">
                <a:latin typeface="Times New Roman" pitchFamily="18" charset="0"/>
                <a:cs typeface="Times New Roman" pitchFamily="18" charset="0"/>
              </a:rPr>
              <a:t>Мы здесь родились, поэтому всегда будем любить свою малую родину. Нам есть что беречь. Мы можем гордиться родным краем, когда такие люди в краю любимом есть!</a:t>
            </a:r>
            <a:endParaRPr lang="ru-RU" sz="2000" b="1" dirty="0">
              <a:latin typeface="Times New Roman" pitchFamily="18" charset="0"/>
              <a:cs typeface="Times New Roman" pitchFamily="18" charset="0"/>
            </a:endParaRPr>
          </a:p>
        </p:txBody>
      </p:sp>
      <p:pic>
        <p:nvPicPr>
          <p:cNvPr id="22530" name="Picture 2" descr="C:\Users\User\Desktop\Артемов Дмитрий\IMG_7812.JPG"/>
          <p:cNvPicPr>
            <a:picLocks noGrp="1" noChangeAspect="1" noChangeArrowheads="1"/>
          </p:cNvPicPr>
          <p:nvPr>
            <p:ph idx="1"/>
          </p:nvPr>
        </p:nvPicPr>
        <p:blipFill>
          <a:blip r:embed="rId2" cstate="print"/>
          <a:srcRect/>
          <a:stretch>
            <a:fillRect/>
          </a:stretch>
        </p:blipFill>
        <p:spPr bwMode="auto">
          <a:xfrm rot="20832316">
            <a:off x="1147903" y="1711589"/>
            <a:ext cx="2655495" cy="4803503"/>
          </a:xfrm>
          <a:prstGeom prst="flowChartAlternateProcess">
            <a:avLst/>
          </a:prstGeom>
          <a:noFill/>
          <a:ln w="57150">
            <a:solidFill>
              <a:schemeClr val="accent4"/>
            </a:solidFill>
          </a:ln>
        </p:spPr>
      </p:pic>
      <p:sp>
        <p:nvSpPr>
          <p:cNvPr id="6" name="TextBox 5"/>
          <p:cNvSpPr txBox="1"/>
          <p:nvPr/>
        </p:nvSpPr>
        <p:spPr>
          <a:xfrm>
            <a:off x="1835696" y="5013176"/>
            <a:ext cx="1656184" cy="369332"/>
          </a:xfrm>
          <a:prstGeom prst="rect">
            <a:avLst/>
          </a:prstGeom>
          <a:noFill/>
        </p:spPr>
        <p:txBody>
          <a:bodyPr wrap="square" rtlCol="0">
            <a:spAutoFit/>
          </a:bodyPr>
          <a:lstStyle/>
          <a:p>
            <a:endParaRPr lang="ru-RU" dirty="0"/>
          </a:p>
        </p:txBody>
      </p:sp>
      <p:sp>
        <p:nvSpPr>
          <p:cNvPr id="8" name="TextBox 7"/>
          <p:cNvSpPr txBox="1"/>
          <p:nvPr/>
        </p:nvSpPr>
        <p:spPr>
          <a:xfrm rot="20626446">
            <a:off x="1611895" y="5720815"/>
            <a:ext cx="1821635" cy="307777"/>
          </a:xfrm>
          <a:prstGeom prst="rect">
            <a:avLst/>
          </a:prstGeom>
          <a:solidFill>
            <a:srgbClr val="FFFFFF"/>
          </a:solidFill>
          <a:ln w="57150">
            <a:solidFill>
              <a:srgbClr val="F1A83D"/>
            </a:solidFill>
          </a:ln>
        </p:spPr>
        <p:txBody>
          <a:bodyPr wrap="square" rtlCol="0">
            <a:spAutoFit/>
          </a:bodyPr>
          <a:lstStyle/>
          <a:p>
            <a:r>
              <a:rPr lang="ru-RU" sz="1400" b="1" dirty="0" smtClean="0">
                <a:latin typeface="Times New Roman" pitchFamily="18" charset="0"/>
                <a:cs typeface="Times New Roman" pitchFamily="18" charset="0"/>
              </a:rPr>
              <a:t>Дмитрий Артемов</a:t>
            </a:r>
            <a:endParaRPr lang="ru-RU" sz="1400" b="1" dirty="0">
              <a:latin typeface="Times New Roman" pitchFamily="18" charset="0"/>
              <a:cs typeface="Times New Roman" pitchFamily="18" charset="0"/>
            </a:endParaRPr>
          </a:p>
        </p:txBody>
      </p:sp>
      <p:pic>
        <p:nvPicPr>
          <p:cNvPr id="21506" name="Picture 2" descr="C:\Users\User\Desktop\Артемов  у  нас\поклонники искуства.jpg"/>
          <p:cNvPicPr>
            <a:picLocks noChangeAspect="1" noChangeArrowheads="1"/>
          </p:cNvPicPr>
          <p:nvPr/>
        </p:nvPicPr>
        <p:blipFill>
          <a:blip r:embed="rId3" cstate="print"/>
          <a:srcRect/>
          <a:stretch>
            <a:fillRect/>
          </a:stretch>
        </p:blipFill>
        <p:spPr bwMode="auto">
          <a:xfrm rot="421969">
            <a:off x="5127101" y="1732401"/>
            <a:ext cx="2544724" cy="4772886"/>
          </a:xfrm>
          <a:prstGeom prst="flowChartAlternateProcess">
            <a:avLst/>
          </a:prstGeom>
          <a:noFill/>
          <a:ln w="57150">
            <a:solidFill>
              <a:schemeClr val="accent3"/>
            </a:solidFill>
          </a:ln>
        </p:spPr>
      </p:pic>
      <p:sp>
        <p:nvSpPr>
          <p:cNvPr id="7" name="TextBox 6"/>
          <p:cNvSpPr txBox="1"/>
          <p:nvPr/>
        </p:nvSpPr>
        <p:spPr>
          <a:xfrm rot="651033">
            <a:off x="5139416" y="5632537"/>
            <a:ext cx="1749847" cy="307777"/>
          </a:xfrm>
          <a:prstGeom prst="rect">
            <a:avLst/>
          </a:prstGeom>
          <a:solidFill>
            <a:srgbClr val="FFFFFF"/>
          </a:solidFill>
          <a:ln w="57150">
            <a:solidFill>
              <a:schemeClr val="accent1"/>
            </a:solidFill>
          </a:ln>
        </p:spPr>
        <p:txBody>
          <a:bodyPr wrap="square" rtlCol="0">
            <a:spAutoFit/>
          </a:bodyPr>
          <a:lstStyle/>
          <a:p>
            <a:r>
              <a:rPr lang="ru-RU" sz="1400" b="1" dirty="0" smtClean="0">
                <a:latin typeface="Times New Roman" pitchFamily="18" charset="0"/>
                <a:cs typeface="Times New Roman" pitchFamily="18" charset="0"/>
              </a:rPr>
              <a:t>Юрий Бондаренко</a:t>
            </a:r>
            <a:endParaRPr lang="ru-RU" sz="1400" b="1" dirty="0">
              <a:latin typeface="Times New Roman" pitchFamily="18" charset="0"/>
              <a:cs typeface="Times New Roman"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12088" cy="1224136"/>
          </a:xfrm>
          <a:solidFill>
            <a:schemeClr val="bg2">
              <a:lumMod val="90000"/>
            </a:schemeClr>
          </a:solidFill>
          <a:ln w="57150">
            <a:solidFill>
              <a:schemeClr val="accent3">
                <a:lumMod val="60000"/>
                <a:lumOff val="40000"/>
              </a:schemeClr>
            </a:solidFill>
          </a:ln>
        </p:spPr>
        <p:txBody>
          <a:bodyPr>
            <a:normAutofit fontScale="90000"/>
          </a:bodyPr>
          <a:lstStyle/>
          <a:p>
            <a:r>
              <a:rPr lang="ru-RU" sz="1600" b="1" dirty="0" smtClean="0">
                <a:solidFill>
                  <a:srgbClr val="C00000"/>
                </a:solidFill>
                <a:latin typeface="Times New Roman" pitchFamily="18" charset="0"/>
                <a:cs typeface="Times New Roman" pitchFamily="18" charset="0"/>
              </a:rPr>
              <a:t>Пленэр</a:t>
            </a:r>
            <a:r>
              <a:rPr lang="ru-RU" sz="1600" b="1" dirty="0" smtClean="0">
                <a:latin typeface="Times New Roman" pitchFamily="18" charset="0"/>
                <a:cs typeface="Times New Roman" pitchFamily="18" charset="0"/>
              </a:rPr>
              <a:t> (от французского </a:t>
            </a:r>
            <a:r>
              <a:rPr lang="ru-RU" sz="1600" b="1" dirty="0" err="1" smtClean="0">
                <a:latin typeface="Times New Roman" pitchFamily="18" charset="0"/>
                <a:cs typeface="Times New Roman" pitchFamily="18" charset="0"/>
              </a:rPr>
              <a:t>plein</a:t>
            </a:r>
            <a:r>
              <a:rPr lang="ru-RU" sz="1600" b="1" dirty="0" smtClean="0">
                <a:latin typeface="Times New Roman" pitchFamily="18" charset="0"/>
                <a:cs typeface="Times New Roman" pitchFamily="18" charset="0"/>
              </a:rPr>
              <a:t> </a:t>
            </a:r>
            <a:r>
              <a:rPr lang="ru-RU" sz="1600" b="1" dirty="0" err="1" smtClean="0">
                <a:latin typeface="Times New Roman" pitchFamily="18" charset="0"/>
                <a:cs typeface="Times New Roman" pitchFamily="18" charset="0"/>
              </a:rPr>
              <a:t>air</a:t>
            </a:r>
            <a:r>
              <a:rPr lang="ru-RU" sz="1600" b="1" dirty="0" smtClean="0">
                <a:latin typeface="Times New Roman" pitchFamily="18" charset="0"/>
                <a:cs typeface="Times New Roman" pitchFamily="18" charset="0"/>
              </a:rPr>
              <a:t> — «открытый воздух») — это техника написания картин вне мастерской, на природе, при естественном освещении. Пленэр, в отличие от традиционной студийной живописи, позволяет художнику с большой точностью отобразить на холсте или бумаге богатство окружающих красок и малейших изменений цвета натуры.</a:t>
            </a:r>
            <a:r>
              <a:rPr lang="ru-RU" sz="1400" b="1" dirty="0" smtClean="0">
                <a:latin typeface="Times New Roman" pitchFamily="18" charset="0"/>
                <a:cs typeface="Times New Roman" pitchFamily="18" charset="0"/>
              </a:rPr>
              <a:t/>
            </a:r>
            <a:br>
              <a:rPr lang="ru-RU" sz="1400" b="1" dirty="0" smtClean="0">
                <a:latin typeface="Times New Roman" pitchFamily="18" charset="0"/>
                <a:cs typeface="Times New Roman" pitchFamily="18" charset="0"/>
              </a:rPr>
            </a:br>
            <a:endParaRPr lang="ru-RU" sz="1400" b="1" dirty="0">
              <a:latin typeface="Times New Roman" pitchFamily="18" charset="0"/>
              <a:cs typeface="Times New Roman" pitchFamily="18" charset="0"/>
            </a:endParaRPr>
          </a:p>
        </p:txBody>
      </p:sp>
      <p:pic>
        <p:nvPicPr>
          <p:cNvPr id="23554" name="Picture 2" descr="C:\Users\User\Desktop\Артемов Дмитрий\Артемов на зеленой флешке\IMG_20190811_172909.jpg"/>
          <p:cNvPicPr>
            <a:picLocks noGrp="1" noChangeAspect="1" noChangeArrowheads="1"/>
          </p:cNvPicPr>
          <p:nvPr>
            <p:ph idx="1"/>
          </p:nvPr>
        </p:nvPicPr>
        <p:blipFill>
          <a:blip r:embed="rId2" cstate="print"/>
          <a:srcRect/>
          <a:stretch>
            <a:fillRect/>
          </a:stretch>
        </p:blipFill>
        <p:spPr bwMode="auto">
          <a:xfrm>
            <a:off x="179512" y="1554162"/>
            <a:ext cx="8784976" cy="5115197"/>
          </a:xfrm>
          <a:prstGeom prst="rect">
            <a:avLst/>
          </a:prstGeom>
          <a:noFill/>
          <a:ln w="57150">
            <a:solidFill>
              <a:schemeClr val="accent2">
                <a:lumMod val="60000"/>
                <a:lumOff val="40000"/>
              </a:schemeClr>
            </a:solid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188640"/>
            <a:ext cx="8809040" cy="1152128"/>
          </a:xfrm>
          <a:solidFill>
            <a:srgbClr val="F7DD93"/>
          </a:solidFill>
          <a:ln w="57150">
            <a:solidFill>
              <a:schemeClr val="accent3"/>
            </a:solidFill>
          </a:ln>
        </p:spPr>
        <p:txBody>
          <a:bodyPr>
            <a:noAutofit/>
          </a:bodyPr>
          <a:lstStyle/>
          <a:p>
            <a:r>
              <a:rPr lang="ru-RU" sz="2400" b="1" dirty="0" smtClean="0">
                <a:latin typeface="Times New Roman" pitchFamily="18" charset="0"/>
                <a:cs typeface="Times New Roman" pitchFamily="18" charset="0"/>
              </a:rPr>
              <a:t>   Картины Ю.Бондаренко  вызывают </a:t>
            </a:r>
            <a:r>
              <a:rPr lang="ru-RU" sz="2000" b="1" dirty="0" smtClean="0">
                <a:solidFill>
                  <a:srgbClr val="C00000"/>
                </a:solidFill>
                <a:latin typeface="Times New Roman" pitchFamily="18" charset="0"/>
                <a:cs typeface="Times New Roman" pitchFamily="18" charset="0"/>
              </a:rPr>
              <a:t>ностальгию по детству у  людей старшего поколения</a:t>
            </a:r>
            <a:endParaRPr lang="ru-RU" sz="2000" b="1" dirty="0">
              <a:solidFill>
                <a:srgbClr val="C00000"/>
              </a:solidFill>
              <a:latin typeface="Times New Roman" pitchFamily="18" charset="0"/>
              <a:cs typeface="Times New Roman" pitchFamily="18" charset="0"/>
            </a:endParaRPr>
          </a:p>
        </p:txBody>
      </p:sp>
      <p:pic>
        <p:nvPicPr>
          <p:cNvPr id="22530" name="Picture 2" descr="C:\Users\User\Desktop\Юрий Бондареко\3 картина.jpg"/>
          <p:cNvPicPr>
            <a:picLocks noChangeAspect="1" noChangeArrowheads="1"/>
          </p:cNvPicPr>
          <p:nvPr/>
        </p:nvPicPr>
        <p:blipFill>
          <a:blip r:embed="rId2" cstate="print"/>
          <a:srcRect/>
          <a:stretch>
            <a:fillRect/>
          </a:stretch>
        </p:blipFill>
        <p:spPr bwMode="auto">
          <a:xfrm>
            <a:off x="107504" y="1628800"/>
            <a:ext cx="2988840" cy="2088232"/>
          </a:xfrm>
          <a:prstGeom prst="rect">
            <a:avLst/>
          </a:prstGeom>
          <a:noFill/>
        </p:spPr>
      </p:pic>
      <p:pic>
        <p:nvPicPr>
          <p:cNvPr id="22531" name="Picture 3" descr="C:\Users\User\Desktop\Юрий Бондареко\4 Кисловская пристань.jpg"/>
          <p:cNvPicPr>
            <a:picLocks noChangeAspect="1" noChangeArrowheads="1"/>
          </p:cNvPicPr>
          <p:nvPr/>
        </p:nvPicPr>
        <p:blipFill>
          <a:blip r:embed="rId3" cstate="print"/>
          <a:srcRect/>
          <a:stretch>
            <a:fillRect/>
          </a:stretch>
        </p:blipFill>
        <p:spPr bwMode="auto">
          <a:xfrm>
            <a:off x="3275856" y="1628800"/>
            <a:ext cx="2880320" cy="2088232"/>
          </a:xfrm>
          <a:prstGeom prst="rect">
            <a:avLst/>
          </a:prstGeom>
          <a:noFill/>
        </p:spPr>
      </p:pic>
      <p:pic>
        <p:nvPicPr>
          <p:cNvPr id="22532" name="Picture 4" descr="C:\Users\User\Desktop\Юрий Бондареко\9.jpg"/>
          <p:cNvPicPr>
            <a:picLocks noChangeAspect="1" noChangeArrowheads="1"/>
          </p:cNvPicPr>
          <p:nvPr/>
        </p:nvPicPr>
        <p:blipFill>
          <a:blip r:embed="rId4" cstate="print"/>
          <a:srcRect/>
          <a:stretch>
            <a:fillRect/>
          </a:stretch>
        </p:blipFill>
        <p:spPr bwMode="auto">
          <a:xfrm>
            <a:off x="6300192" y="1628800"/>
            <a:ext cx="2736304" cy="2088233"/>
          </a:xfrm>
          <a:prstGeom prst="rect">
            <a:avLst/>
          </a:prstGeom>
          <a:noFill/>
        </p:spPr>
      </p:pic>
      <p:pic>
        <p:nvPicPr>
          <p:cNvPr id="22533" name="Picture 5" descr="C:\Users\User\Desktop\Юрий Бондареко\18 картина.jpg"/>
          <p:cNvPicPr>
            <a:picLocks noChangeAspect="1" noChangeArrowheads="1"/>
          </p:cNvPicPr>
          <p:nvPr/>
        </p:nvPicPr>
        <p:blipFill>
          <a:blip r:embed="rId5" cstate="print"/>
          <a:srcRect/>
          <a:stretch>
            <a:fillRect/>
          </a:stretch>
        </p:blipFill>
        <p:spPr bwMode="auto">
          <a:xfrm>
            <a:off x="107504" y="4221088"/>
            <a:ext cx="2952328" cy="2088232"/>
          </a:xfrm>
          <a:prstGeom prst="rect">
            <a:avLst/>
          </a:prstGeom>
          <a:noFill/>
        </p:spPr>
      </p:pic>
      <p:pic>
        <p:nvPicPr>
          <p:cNvPr id="22534" name="Picture 6" descr="C:\Users\User\Desktop\Юрий Бондареко\7 картина.jpg"/>
          <p:cNvPicPr>
            <a:picLocks noChangeAspect="1" noChangeArrowheads="1"/>
          </p:cNvPicPr>
          <p:nvPr/>
        </p:nvPicPr>
        <p:blipFill>
          <a:blip r:embed="rId6" cstate="print"/>
          <a:srcRect/>
          <a:stretch>
            <a:fillRect/>
          </a:stretch>
        </p:blipFill>
        <p:spPr bwMode="auto">
          <a:xfrm>
            <a:off x="3203848" y="4221088"/>
            <a:ext cx="2916266" cy="2099712"/>
          </a:xfrm>
          <a:prstGeom prst="rect">
            <a:avLst/>
          </a:prstGeom>
          <a:noFill/>
        </p:spPr>
      </p:pic>
      <p:pic>
        <p:nvPicPr>
          <p:cNvPr id="22535" name="Picture 7" descr="C:\Users\User\Desktop\Юрий Бондареко\У реки Арапки.jpg"/>
          <p:cNvPicPr>
            <a:picLocks noChangeAspect="1" noChangeArrowheads="1"/>
          </p:cNvPicPr>
          <p:nvPr/>
        </p:nvPicPr>
        <p:blipFill>
          <a:blip r:embed="rId7" cstate="print"/>
          <a:srcRect/>
          <a:stretch>
            <a:fillRect/>
          </a:stretch>
        </p:blipFill>
        <p:spPr bwMode="auto">
          <a:xfrm>
            <a:off x="6300192" y="4221088"/>
            <a:ext cx="2686251" cy="2088232"/>
          </a:xfrm>
          <a:prstGeom prst="rect">
            <a:avLst/>
          </a:prstGeom>
          <a:noFill/>
        </p:spPr>
      </p:pic>
      <p:sp>
        <p:nvSpPr>
          <p:cNvPr id="9" name="TextBox 8"/>
          <p:cNvSpPr txBox="1"/>
          <p:nvPr/>
        </p:nvSpPr>
        <p:spPr>
          <a:xfrm>
            <a:off x="899592" y="3789040"/>
            <a:ext cx="7344816" cy="369332"/>
          </a:xfrm>
          <a:prstGeom prst="rect">
            <a:avLst/>
          </a:prstGeom>
          <a:solidFill>
            <a:srgbClr val="FFFFFF"/>
          </a:solidFill>
        </p:spPr>
        <p:txBody>
          <a:bodyPr wrap="square" rtlCol="0">
            <a:spAutoFit/>
          </a:bodyPr>
          <a:lstStyle/>
          <a:p>
            <a:r>
              <a:rPr lang="ru-RU" b="1" dirty="0" smtClean="0">
                <a:latin typeface="Times New Roman" pitchFamily="18" charset="0"/>
                <a:cs typeface="Times New Roman" pitchFamily="18" charset="0"/>
              </a:rPr>
              <a:t>Это было недавно,  это было  давно...(это  история нашего края)</a:t>
            </a:r>
            <a:endParaRPr lang="ru-RU" b="1" dirty="0">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User\Desktop\Юрий Бондареко\Культура начинается с...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a:ln w="57150">
            <a:solidFill>
              <a:srgbClr val="F1A83D"/>
            </a:solid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1640" y="404664"/>
            <a:ext cx="6984776" cy="4616648"/>
          </a:xfrm>
          <a:prstGeom prst="rect">
            <a:avLst/>
          </a:prstGeom>
          <a:noFill/>
        </p:spPr>
        <p:txBody>
          <a:bodyPr wrap="square" rtlCol="0">
            <a:spAutoFit/>
          </a:bodyPr>
          <a:lstStyle/>
          <a:p>
            <a:r>
              <a:rPr lang="ru-RU" sz="5400" dirty="0" smtClean="0">
                <a:latin typeface="Times New Roman" pitchFamily="18" charset="0"/>
                <a:cs typeface="Times New Roman" pitchFamily="18" charset="0"/>
              </a:rPr>
              <a:t>         </a:t>
            </a:r>
          </a:p>
          <a:p>
            <a:r>
              <a:rPr lang="ru-RU" sz="8000" dirty="0" smtClean="0">
                <a:latin typeface="Times New Roman" pitchFamily="18" charset="0"/>
                <a:cs typeface="Times New Roman" pitchFamily="18" charset="0"/>
              </a:rPr>
              <a:t> </a:t>
            </a:r>
            <a:r>
              <a:rPr lang="ru-RU" sz="8000" dirty="0" smtClean="0">
                <a:latin typeface="Times New Roman" pitchFamily="18" charset="0"/>
                <a:cs typeface="Times New Roman" pitchFamily="18" charset="0"/>
              </a:rPr>
              <a:t>   </a:t>
            </a:r>
            <a:r>
              <a:rPr lang="ru-RU" sz="8000" b="1" dirty="0" smtClean="0">
                <a:solidFill>
                  <a:srgbClr val="0070C0"/>
                </a:solidFill>
                <a:latin typeface="Times New Roman" pitchFamily="18" charset="0"/>
                <a:cs typeface="Times New Roman" pitchFamily="18" charset="0"/>
              </a:rPr>
              <a:t>Спасибо     </a:t>
            </a:r>
          </a:p>
          <a:p>
            <a:r>
              <a:rPr lang="ru-RU" sz="8000" b="1" dirty="0" smtClean="0">
                <a:solidFill>
                  <a:srgbClr val="0070C0"/>
                </a:solidFill>
                <a:latin typeface="Times New Roman" pitchFamily="18" charset="0"/>
                <a:cs typeface="Times New Roman" pitchFamily="18" charset="0"/>
              </a:rPr>
              <a:t> </a:t>
            </a:r>
            <a:r>
              <a:rPr lang="ru-RU" sz="8000" b="1" dirty="0" smtClean="0">
                <a:solidFill>
                  <a:srgbClr val="0070C0"/>
                </a:solidFill>
                <a:latin typeface="Times New Roman" pitchFamily="18" charset="0"/>
                <a:cs typeface="Times New Roman" pitchFamily="18" charset="0"/>
              </a:rPr>
              <a:t>         за</a:t>
            </a:r>
          </a:p>
          <a:p>
            <a:r>
              <a:rPr lang="ru-RU" sz="8000" b="1" dirty="0" smtClean="0">
                <a:solidFill>
                  <a:srgbClr val="0070C0"/>
                </a:solidFill>
                <a:latin typeface="Times New Roman" pitchFamily="18" charset="0"/>
                <a:cs typeface="Times New Roman" pitchFamily="18" charset="0"/>
              </a:rPr>
              <a:t> </a:t>
            </a:r>
            <a:r>
              <a:rPr lang="ru-RU" sz="8000" b="1" dirty="0" smtClean="0">
                <a:solidFill>
                  <a:srgbClr val="0070C0"/>
                </a:solidFill>
                <a:latin typeface="Times New Roman" pitchFamily="18" charset="0"/>
                <a:cs typeface="Times New Roman" pitchFamily="18" charset="0"/>
              </a:rPr>
              <a:t>  внимание!</a:t>
            </a:r>
            <a:endParaRPr lang="ru-RU" sz="8000" b="1" dirty="0">
              <a:solidFill>
                <a:srgbClr val="0070C0"/>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57200"/>
            <a:ext cx="8884096" cy="838200"/>
          </a:xfrm>
        </p:spPr>
        <p:txBody>
          <a:bodyPr>
            <a:normAutofit/>
          </a:bodyPr>
          <a:lstStyle/>
          <a:p>
            <a:r>
              <a:rPr lang="ru-RU" sz="1600" b="1" dirty="0" smtClean="0">
                <a:solidFill>
                  <a:schemeClr val="accent2">
                    <a:lumMod val="75000"/>
                  </a:schemeClr>
                </a:solidFill>
                <a:latin typeface="Times New Roman" pitchFamily="18" charset="0"/>
                <a:cs typeface="Times New Roman" pitchFamily="18" charset="0"/>
              </a:rPr>
              <a:t>  Народная мудрость гласит: «дерево питают корни, а человека родина»</a:t>
            </a:r>
            <a:endParaRPr lang="ru-RU" sz="1600" b="1" dirty="0">
              <a:solidFill>
                <a:schemeClr val="accent2">
                  <a:lumMod val="75000"/>
                </a:schemeClr>
              </a:solidFill>
              <a:latin typeface="Times New Roman" pitchFamily="18" charset="0"/>
              <a:cs typeface="Times New Roman" pitchFamily="18" charset="0"/>
            </a:endParaRPr>
          </a:p>
        </p:txBody>
      </p:sp>
      <p:sp>
        <p:nvSpPr>
          <p:cNvPr id="3" name="Содержимое 2"/>
          <p:cNvSpPr>
            <a:spLocks noGrp="1"/>
          </p:cNvSpPr>
          <p:nvPr>
            <p:ph idx="1"/>
          </p:nvPr>
        </p:nvSpPr>
        <p:spPr>
          <a:xfrm>
            <a:off x="323528" y="1556792"/>
            <a:ext cx="8686800" cy="4525963"/>
          </a:xfrm>
        </p:spPr>
        <p:txBody>
          <a:bodyPr>
            <a:noAutofit/>
          </a:bodyPr>
          <a:lstStyle/>
          <a:p>
            <a:pPr>
              <a:buNone/>
            </a:pPr>
            <a:r>
              <a:rPr lang="ru-RU" sz="3600" b="1" dirty="0" smtClean="0">
                <a:latin typeface="Times New Roman" pitchFamily="18" charset="0"/>
                <a:cs typeface="Times New Roman" pitchFamily="18" charset="0"/>
              </a:rPr>
              <a:t>Цель:</a:t>
            </a:r>
          </a:p>
          <a:p>
            <a:pPr>
              <a:buNone/>
            </a:pPr>
            <a:r>
              <a:rPr lang="ru-RU" sz="3600" b="1" dirty="0" smtClean="0">
                <a:latin typeface="Times New Roman" pitchFamily="18" charset="0"/>
                <a:cs typeface="Times New Roman" pitchFamily="18" charset="0"/>
              </a:rPr>
              <a:t>    Формирование  у  детей  дошкольного возраста  интереса  к  эстетической стороне  окружающей действительности,  эстетического отношения  к  предметам  и  явлениям окружающего  мира,  произведениям искусства.</a:t>
            </a:r>
            <a:endParaRPr lang="ru-RU" sz="3600" b="1" dirty="0">
              <a:latin typeface="Times New Roman" pitchFamily="18" charset="0"/>
              <a:cs typeface="Times New Roman" pitchFamily="18" charset="0"/>
            </a:endParaRPr>
          </a:p>
        </p:txBody>
      </p:sp>
      <p:pic>
        <p:nvPicPr>
          <p:cNvPr id="5" name="Рисунок 4" descr="палитра.jpg"/>
          <p:cNvPicPr>
            <a:picLocks noChangeAspect="1"/>
          </p:cNvPicPr>
          <p:nvPr/>
        </p:nvPicPr>
        <p:blipFill>
          <a:blip r:embed="rId2" cstate="print"/>
          <a:stretch>
            <a:fillRect/>
          </a:stretch>
        </p:blipFill>
        <p:spPr>
          <a:xfrm>
            <a:off x="6948264" y="1124744"/>
            <a:ext cx="1512168" cy="1152128"/>
          </a:xfrm>
          <a:prstGeom prst="flowChartAlternateProcess">
            <a:avLst/>
          </a:prstGeom>
          <a:ln w="38100">
            <a:solidFill>
              <a:schemeClr val="accent2"/>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latin typeface="Times New Roman" pitchFamily="18" charset="0"/>
                <a:cs typeface="Times New Roman" pitchFamily="18" charset="0"/>
              </a:rPr>
              <a:t>Задачи:</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noAutofit/>
          </a:bodyPr>
          <a:lstStyle/>
          <a:p>
            <a:pPr>
              <a:buFontTx/>
              <a:buChar char="-"/>
            </a:pPr>
            <a:r>
              <a:rPr lang="ru-RU" sz="2400" b="1" dirty="0" smtClean="0">
                <a:latin typeface="Times New Roman" pitchFamily="18" charset="0"/>
                <a:cs typeface="Times New Roman" pitchFamily="18" charset="0"/>
              </a:rPr>
              <a:t>-  Познакомить  с  понятием  «самородок»  в  переносном  значении  (художник – самородок);</a:t>
            </a:r>
          </a:p>
          <a:p>
            <a:pPr>
              <a:buFontTx/>
              <a:buChar char="-"/>
            </a:pPr>
            <a:r>
              <a:rPr lang="ru-RU" sz="2400" b="1" dirty="0" smtClean="0">
                <a:latin typeface="Times New Roman" pitchFamily="18" charset="0"/>
                <a:cs typeface="Times New Roman" pitchFamily="18" charset="0"/>
              </a:rPr>
              <a:t>-  способствовать  развитию  эстетических  чувств  детей,  художественного  восприятия,  образного  представления,  художественно – творческих  способностей;</a:t>
            </a:r>
          </a:p>
          <a:p>
            <a:pPr>
              <a:buFontTx/>
              <a:buChar char="-"/>
            </a:pPr>
            <a:r>
              <a:rPr lang="ru-RU" sz="2400" b="1" dirty="0" smtClean="0">
                <a:latin typeface="Times New Roman" pitchFamily="18" charset="0"/>
                <a:cs typeface="Times New Roman" pitchFamily="18" charset="0"/>
              </a:rPr>
              <a:t>-  воспитывать  эмоциональную  отзывчивость  при  восприятии  произведений  изобразительного  искусства;</a:t>
            </a:r>
          </a:p>
          <a:p>
            <a:pPr>
              <a:buFontTx/>
              <a:buChar char="-"/>
            </a:pPr>
            <a:r>
              <a:rPr lang="ru-RU" sz="2400" b="1" dirty="0" smtClean="0">
                <a:latin typeface="Times New Roman" pitchFamily="18" charset="0"/>
                <a:cs typeface="Times New Roman" pitchFamily="18" charset="0"/>
              </a:rPr>
              <a:t>-  приобщение  детей  к  народному   и  профессиональному  искусству  через  ознакомление  с  лучшими  образцами  отечественного  и  мирового  искусства;  через  ознакомление  с  произведениями  художников – земляков – современников.</a:t>
            </a:r>
          </a:p>
          <a:p>
            <a:pPr>
              <a:buFontTx/>
              <a:buChar char="-"/>
            </a:pPr>
            <a:endParaRPr lang="ru-RU" sz="2400" b="1" dirty="0">
              <a:latin typeface="Times New Roman" pitchFamily="18" charset="0"/>
              <a:cs typeface="Times New Roman" pitchFamily="18" charset="0"/>
            </a:endParaRPr>
          </a:p>
        </p:txBody>
      </p:sp>
      <p:pic>
        <p:nvPicPr>
          <p:cNvPr id="4" name="Рисунок 3" descr="палитра.jpg"/>
          <p:cNvPicPr>
            <a:picLocks noChangeAspect="1"/>
          </p:cNvPicPr>
          <p:nvPr/>
        </p:nvPicPr>
        <p:blipFill>
          <a:blip r:embed="rId2" cstate="print"/>
          <a:stretch>
            <a:fillRect/>
          </a:stretch>
        </p:blipFill>
        <p:spPr>
          <a:xfrm>
            <a:off x="7020272" y="116632"/>
            <a:ext cx="1440160" cy="1296144"/>
          </a:xfrm>
          <a:prstGeom prst="flowChartAlternateProcess">
            <a:avLst/>
          </a:prstGeom>
          <a:ln w="38100">
            <a:solidFill>
              <a:schemeClr val="accent2"/>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          Актуальность  проекта</a:t>
            </a:r>
            <a:endParaRPr lang="ru-RU" dirty="0"/>
          </a:p>
        </p:txBody>
      </p:sp>
      <p:sp>
        <p:nvSpPr>
          <p:cNvPr id="3" name="Содержимое 2"/>
          <p:cNvSpPr>
            <a:spLocks noGrp="1"/>
          </p:cNvSpPr>
          <p:nvPr>
            <p:ph idx="1"/>
          </p:nvPr>
        </p:nvSpPr>
        <p:spPr/>
        <p:txBody>
          <a:bodyPr>
            <a:normAutofit/>
          </a:bodyPr>
          <a:lstStyle/>
          <a:p>
            <a:pPr>
              <a:buNone/>
            </a:pPr>
            <a:r>
              <a:rPr lang="ru-RU" sz="1400" dirty="0" smtClean="0">
                <a:latin typeface="Times New Roman" pitchFamily="18" charset="0"/>
                <a:cs typeface="Times New Roman" pitchFamily="18" charset="0"/>
              </a:rPr>
              <a:t>           Красота окружает людей везде, но они не  всегда обращают на это внимание. Взрослые люди, всегда бегут, спешат на работу или по другим своим делам. Бегут и не видят красоту своей природы. Они замечают лишь тогда, когда на улице плохая погода, и в тот момент люди считают природу некрасивой.                              Подростки, и маленькие детки считают что, истинная красота в мобильных телефонах, планшетах, новых вещах. Они всегда смотрят только на виртуальный мир, а на красоту вокруг себя просто не обращают внимания. Эти люди могут рассматривать фото животных из интернета, но когда на улице нужна будет помощь бездомным животным, они пройдут мимо. Мир был бы добрым, если бы к этому прикладывали люди все усилия.                                                                                                                                                    Если задаться вопросом, почему во всей вселенной идут войны? У нас только один ответ. Потому что люди, не обращают свое внимание на красоту, которая  их окружает. Бойцы абсолютно не обращают своего внимания на мирных жителей. Кидают бомбы, где им захочется, не щадя никого. Внутри людей вселилось зло и ненависть ко всему окружающему, и эти качества не дают проникнуть внутрь человека. Все реже люди ходят на спектакли, в музеи, чтобы получит удовольствие  прекрасных   произведений искусства.                                                                                                                                                                  На ночь маленьким малышам уже не читают добрые книжки, а включают телевизор с мультфильмом, который  ничему хорошему не учит ребенка. Мы  пришли  к  выводу, что нужно любить и ценить все, что тебя окружает.                                                                                                                                                               </a:t>
            </a:r>
            <a:r>
              <a:rPr lang="ru-RU" sz="1400" b="1" dirty="0" smtClean="0">
                <a:latin typeface="Times New Roman" pitchFamily="18" charset="0"/>
                <a:cs typeface="Times New Roman" pitchFamily="18" charset="0"/>
              </a:rPr>
              <a:t>Наш  проект  рассчитан  на  то,  чтобы  дети  меньше  зависели  от  виртуального  мира,  а  больше  времени  проводили  с  родителями  и  близкими  людьми  на  природе,  приобщались  к  искусству,  посещали  библиотеки,  художественные  выставки,  музеи.</a:t>
            </a:r>
          </a:p>
          <a:p>
            <a:pPr>
              <a:buNone/>
            </a:pPr>
            <a:endParaRPr lang="ru-RU" sz="1400" b="1" dirty="0">
              <a:latin typeface="Times New Roman" pitchFamily="18" charset="0"/>
              <a:cs typeface="Times New Roman" pitchFamily="18" charset="0"/>
            </a:endParaRPr>
          </a:p>
        </p:txBody>
      </p:sp>
      <p:pic>
        <p:nvPicPr>
          <p:cNvPr id="4" name="Рисунок 3" descr="палитра.jpg"/>
          <p:cNvPicPr>
            <a:picLocks noChangeAspect="1"/>
          </p:cNvPicPr>
          <p:nvPr/>
        </p:nvPicPr>
        <p:blipFill>
          <a:blip r:embed="rId2" cstate="print"/>
          <a:stretch>
            <a:fillRect/>
          </a:stretch>
        </p:blipFill>
        <p:spPr>
          <a:xfrm>
            <a:off x="7092280" y="332656"/>
            <a:ext cx="1512168" cy="1224136"/>
          </a:xfrm>
          <a:prstGeom prst="flowChartAlternateProcess">
            <a:avLst/>
          </a:prstGeom>
          <a:ln w="38100">
            <a:solidFill>
              <a:schemeClr val="accent2"/>
            </a:solid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800" y="260648"/>
            <a:ext cx="8686800" cy="936104"/>
          </a:xfrm>
        </p:spPr>
        <p:txBody>
          <a:bodyPr/>
          <a:lstStyle/>
          <a:p>
            <a:r>
              <a:rPr lang="ru-RU" sz="3200" b="1" dirty="0" smtClean="0">
                <a:latin typeface="Times New Roman" pitchFamily="18" charset="0"/>
                <a:cs typeface="Times New Roman" pitchFamily="18" charset="0"/>
              </a:rPr>
              <a:t>«Красота  спасет  мир»  </a:t>
            </a:r>
            <a:r>
              <a:rPr lang="ru-RU" sz="1800" b="1" dirty="0" smtClean="0">
                <a:latin typeface="Times New Roman" pitchFamily="18" charset="0"/>
                <a:cs typeface="Times New Roman" pitchFamily="18" charset="0"/>
              </a:rPr>
              <a:t>(Ф.М. Достоевский)</a:t>
            </a:r>
            <a:endParaRPr lang="ru-RU" sz="1800" b="1" dirty="0">
              <a:latin typeface="Times New Roman" pitchFamily="18" charset="0"/>
              <a:cs typeface="Times New Roman" pitchFamily="18" charset="0"/>
            </a:endParaRPr>
          </a:p>
        </p:txBody>
      </p:sp>
      <p:pic>
        <p:nvPicPr>
          <p:cNvPr id="2050" name="Picture 2" descr="C:\Users\User\Desktop\Артемов Дмитрий\Достоевский об искусстве.jpg"/>
          <p:cNvPicPr>
            <a:picLocks noGrp="1" noChangeAspect="1" noChangeArrowheads="1"/>
          </p:cNvPicPr>
          <p:nvPr>
            <p:ph idx="1"/>
          </p:nvPr>
        </p:nvPicPr>
        <p:blipFill>
          <a:blip r:embed="rId2" cstate="print"/>
          <a:srcRect/>
          <a:stretch>
            <a:fillRect/>
          </a:stretch>
        </p:blipFill>
        <p:spPr bwMode="auto">
          <a:xfrm>
            <a:off x="323528" y="1052736"/>
            <a:ext cx="8568952" cy="5616624"/>
          </a:xfrm>
          <a:prstGeom prst="rect">
            <a:avLst/>
          </a:prstGeom>
          <a:noFill/>
          <a:ln w="57150">
            <a:solidFill>
              <a:schemeClr val="accent2"/>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856984" cy="864096"/>
          </a:xfrm>
          <a:solidFill>
            <a:srgbClr val="F7DD93"/>
          </a:solidFill>
          <a:ln w="57150">
            <a:solidFill>
              <a:schemeClr val="bg2">
                <a:lumMod val="50000"/>
              </a:schemeClr>
            </a:solidFill>
          </a:ln>
        </p:spPr>
        <p:txBody>
          <a:bodyPr/>
          <a:lstStyle/>
          <a:p>
            <a:r>
              <a:rPr lang="ru-RU" b="1" dirty="0" smtClean="0">
                <a:latin typeface="Times New Roman" pitchFamily="18" charset="0"/>
                <a:cs typeface="Times New Roman" pitchFamily="18" charset="0"/>
              </a:rPr>
              <a:t>Этапы  работы  над  проектом:</a:t>
            </a:r>
            <a:endParaRPr lang="ru-RU" b="1" dirty="0">
              <a:latin typeface="Times New Roman" pitchFamily="18" charset="0"/>
              <a:cs typeface="Times New Roman" pitchFamily="18" charset="0"/>
            </a:endParaRPr>
          </a:p>
        </p:txBody>
      </p:sp>
      <p:sp>
        <p:nvSpPr>
          <p:cNvPr id="3" name="Содержимое 2"/>
          <p:cNvSpPr>
            <a:spLocks noGrp="1"/>
          </p:cNvSpPr>
          <p:nvPr>
            <p:ph idx="1"/>
          </p:nvPr>
        </p:nvSpPr>
        <p:spPr/>
        <p:txBody>
          <a:bodyPr/>
          <a:lstStyle/>
          <a:p>
            <a:pPr>
              <a:buNone/>
            </a:pPr>
            <a:r>
              <a:rPr lang="ru-RU" dirty="0" smtClean="0"/>
              <a:t>    </a:t>
            </a:r>
            <a:endParaRPr lang="ru-RU" dirty="0"/>
          </a:p>
        </p:txBody>
      </p:sp>
      <p:graphicFrame>
        <p:nvGraphicFramePr>
          <p:cNvPr id="1027" name="Object 3"/>
          <p:cNvGraphicFramePr>
            <a:graphicFrameLocks noChangeAspect="1"/>
          </p:cNvGraphicFramePr>
          <p:nvPr/>
        </p:nvGraphicFramePr>
        <p:xfrm>
          <a:off x="107504" y="1196753"/>
          <a:ext cx="8856984" cy="5400600"/>
        </p:xfrm>
        <a:graphic>
          <a:graphicData uri="http://schemas.openxmlformats.org/presentationml/2006/ole">
            <p:oleObj spid="_x0000_s1027" name="Документ" r:id="rId3" imgW="9396625" imgH="5854219" progId="Word.Document.12">
              <p:embed/>
            </p:oleObj>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8"/>
          <p:cNvSpPr>
            <a:spLocks noGrp="1"/>
          </p:cNvSpPr>
          <p:nvPr>
            <p:ph type="title" idx="4294967295"/>
          </p:nvPr>
        </p:nvSpPr>
        <p:spPr>
          <a:xfrm>
            <a:off x="457200" y="476250"/>
            <a:ext cx="8686800" cy="838200"/>
          </a:xfrm>
        </p:spPr>
        <p:txBody>
          <a:bodyPr>
            <a:normAutofit/>
          </a:bodyPr>
          <a:lstStyle/>
          <a:p>
            <a:r>
              <a:rPr lang="ru-RU" sz="1400" dirty="0" smtClean="0"/>
              <a:t/>
            </a:r>
            <a:br>
              <a:rPr lang="ru-RU" sz="1400" dirty="0" smtClean="0"/>
            </a:br>
            <a:endParaRPr lang="ru-RU" sz="1400" dirty="0">
              <a:latin typeface="Times New Roman" pitchFamily="18" charset="0"/>
              <a:cs typeface="Times New Roman" pitchFamily="18" charset="0"/>
            </a:endParaRPr>
          </a:p>
        </p:txBody>
      </p:sp>
      <p:pic>
        <p:nvPicPr>
          <p:cNvPr id="1027" name="Picture 3" descr="C:\Users\User\Desktop\Юрий Бондареко\Фон первого слайда.jpg"/>
          <p:cNvPicPr>
            <a:picLocks noGrp="1" noChangeAspect="1" noChangeArrowheads="1"/>
          </p:cNvPicPr>
          <p:nvPr>
            <p:ph idx="4294967295"/>
          </p:nvPr>
        </p:nvPicPr>
        <p:blipFill>
          <a:blip r:embed="rId2" cstate="print"/>
          <a:srcRect/>
          <a:stretch>
            <a:fillRect/>
          </a:stretch>
        </p:blipFill>
        <p:spPr bwMode="auto">
          <a:xfrm>
            <a:off x="179512" y="1412875"/>
            <a:ext cx="8784976" cy="5328493"/>
          </a:xfrm>
          <a:prstGeom prst="flowChartAlternateProcess">
            <a:avLst/>
          </a:prstGeom>
          <a:noFill/>
          <a:ln w="57150">
            <a:solidFill>
              <a:schemeClr val="accent2"/>
            </a:solidFill>
          </a:ln>
        </p:spPr>
      </p:pic>
      <p:sp>
        <p:nvSpPr>
          <p:cNvPr id="1028" name="Rectangle 4"/>
          <p:cNvSpPr>
            <a:spLocks noChangeArrowheads="1"/>
          </p:cNvSpPr>
          <p:nvPr/>
        </p:nvSpPr>
        <p:spPr bwMode="auto">
          <a:xfrm>
            <a:off x="179512" y="168046"/>
            <a:ext cx="8784976" cy="1938992"/>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57150">
            <a:solidFill>
              <a:schemeClr val="accent2">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  каждого  человека  есть  своя  родина. Чаще  всего  это  место, где  человек  родился,  вырос  или  провел  много  времени.  Сколько  бы  ни  было  лет  человеку,  он  всегда  помнит  </a:t>
            </a:r>
            <a:r>
              <a:rPr kumimoji="0" lang="ru-RU"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моменты</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из  своего  детства,  а  вместе  с  ними  и  </a:t>
            </a:r>
            <a:r>
              <a:rPr kumimoji="0" lang="ru-RU" sz="24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места</a:t>
            </a:r>
            <a:r>
              <a:rPr kumimoji="0" lang="ru-RU" sz="24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где  они  происходили.</a:t>
            </a:r>
            <a:endParaRPr kumimoji="0" lang="ru-RU" sz="24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758</TotalTime>
  <Words>934</Words>
  <Application>Microsoft Office PowerPoint</Application>
  <PresentationFormat>Экран (4:3)</PresentationFormat>
  <Paragraphs>81</Paragraphs>
  <Slides>35</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35</vt:i4>
      </vt:variant>
    </vt:vector>
  </HeadingPairs>
  <TitlesOfParts>
    <vt:vector size="37" baseType="lpstr">
      <vt:lpstr>Трек</vt:lpstr>
      <vt:lpstr>Документ</vt:lpstr>
      <vt:lpstr>Слайд 1</vt:lpstr>
      <vt:lpstr>Слайд 2</vt:lpstr>
      <vt:lpstr>Слайд 3</vt:lpstr>
      <vt:lpstr>  Народная мудрость гласит: «дерево питают корни, а человека родина»</vt:lpstr>
      <vt:lpstr>Задачи:</vt:lpstr>
      <vt:lpstr>          Актуальность  проекта</vt:lpstr>
      <vt:lpstr>«Красота  спасет  мир»  (Ф.М. Достоевский)</vt:lpstr>
      <vt:lpstr>Этапы  работы  над  проектом:</vt:lpstr>
      <vt:lpstr> </vt:lpstr>
      <vt:lpstr>  Моменты  детства,  которые будут помнить</vt:lpstr>
      <vt:lpstr>  Влюбиться  в красоту  нашего  края  помогают  картины  нашего  художника – земляка  Дмитрия  Артёмова.</vt:lpstr>
      <vt:lpstr>           Самородок</vt:lpstr>
      <vt:lpstr>    Быково  -  это  его  малая  родина </vt:lpstr>
      <vt:lpstr>Отдает этому любимому делу почти все свое свободное время. </vt:lpstr>
      <vt:lpstr>  Он любит рисовать природу и цветы </vt:lpstr>
      <vt:lpstr> темы  своих  будущих  картин  он  находит  в  парке  и  на улицах райцентра,  на  волжском  берегу  и  в  степи-матушке.  </vt:lpstr>
      <vt:lpstr>  Красота  в  искусстве  и  в  жизни</vt:lpstr>
      <vt:lpstr>                «Родные  места,  Волга,  начало    шторма, масло,  холст»  </vt:lpstr>
      <vt:lpstr>Слайд 19</vt:lpstr>
      <vt:lpstr>Слайд 20</vt:lpstr>
      <vt:lpstr>Слайд 21</vt:lpstr>
      <vt:lpstr>Слайд 22</vt:lpstr>
      <vt:lpstr>Слайд 23</vt:lpstr>
      <vt:lpstr>Слайд 24</vt:lpstr>
      <vt:lpstr>Слайд 25</vt:lpstr>
      <vt:lpstr>Слайд 26</vt:lpstr>
      <vt:lpstr>Но  Художник  дал  нам возможность  совершить  очную  экскурсию,  побывав  в  быковском детском  саду № 3  «Солнышко»</vt:lpstr>
      <vt:lpstr>Дети  имели  возможность  вступить  в  диалог  с  художником</vt:lpstr>
      <vt:lpstr>Мы  приходим  в  умилении  от  картин, Потому что  это  все  наше,  родное...</vt:lpstr>
      <vt:lpstr>           ВПЕЧАТЛЯЮЩЕ</vt:lpstr>
      <vt:lpstr>Резюме: наш родной край самый прекрасный. Мы здесь родились, поэтому всегда будем любить свою малую родину. Нам есть что беречь. Мы можем гордиться родным краем, когда такие люди в краю любимом есть!</vt:lpstr>
      <vt:lpstr>Пленэр (от французского plein air — «открытый воздух») — это техника написания картин вне мастерской, на природе, при естественном освещении. Пленэр, в отличие от традиционной студийной живописи, позволяет художнику с большой точностью отобразить на холсте или бумаге богатство окружающих красок и малейших изменений цвета натуры. </vt:lpstr>
      <vt:lpstr>   Картины Ю.Бондаренко  вызывают ностальгию по детству у  людей старшего поколения</vt:lpstr>
      <vt:lpstr>Слайд 34</vt:lpstr>
      <vt:lpstr>Слайд 35</vt:lpstr>
    </vt:vector>
  </TitlesOfParts>
  <Company>RePack by SPecialiST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User</cp:lastModifiedBy>
  <cp:revision>77</cp:revision>
  <dcterms:created xsi:type="dcterms:W3CDTF">2021-04-11T18:38:24Z</dcterms:created>
  <dcterms:modified xsi:type="dcterms:W3CDTF">2021-04-26T20:42:04Z</dcterms:modified>
</cp:coreProperties>
</file>