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4" r:id="rId5"/>
    <p:sldId id="260" r:id="rId6"/>
    <p:sldId id="262" r:id="rId7"/>
    <p:sldId id="263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275A2-4375-453A-A515-7C53809D989E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0256-4CDF-4F49-88D6-1BAF5469DF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3154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275A2-4375-453A-A515-7C53809D989E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0256-4CDF-4F49-88D6-1BAF5469DF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2274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275A2-4375-453A-A515-7C53809D989E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0256-4CDF-4F49-88D6-1BAF5469DF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8983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275A2-4375-453A-A515-7C53809D989E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0256-4CDF-4F49-88D6-1BAF5469DF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4896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275A2-4375-453A-A515-7C53809D989E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0256-4CDF-4F49-88D6-1BAF5469DF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9059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275A2-4375-453A-A515-7C53809D989E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0256-4CDF-4F49-88D6-1BAF5469DF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7346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275A2-4375-453A-A515-7C53809D989E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0256-4CDF-4F49-88D6-1BAF5469DF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82707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275A2-4375-453A-A515-7C53809D989E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0256-4CDF-4F49-88D6-1BAF5469DF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9560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275A2-4375-453A-A515-7C53809D989E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0256-4CDF-4F49-88D6-1BAF5469DF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4869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275A2-4375-453A-A515-7C53809D989E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0256-4CDF-4F49-88D6-1BAF5469DF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9778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275A2-4375-453A-A515-7C53809D989E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0256-4CDF-4F49-88D6-1BAF5469DF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6065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275A2-4375-453A-A515-7C53809D989E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10256-4CDF-4F49-88D6-1BAF5469DF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561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chemeClr val="bg1"/>
                </a:solidFill>
              </a:rPr>
              <a:t>Мастер – класс 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3886200"/>
            <a:ext cx="6400800" cy="17526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Тема: «Разноцветная снежинка».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6145" name="Picture 1" descr="C:\Users\User\Downloads\15dea9effe1c9f1eaa5cb21cc35f2bb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285728"/>
            <a:ext cx="7643866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 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Быковский детский сад №3 «Солнышко»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Быковского муниципального района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Волгоградской области</a:t>
            </a:r>
          </a:p>
          <a:p>
            <a:pPr algn="ctr"/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Мастер- класс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«Разноцветная снежинка»</a:t>
            </a:r>
            <a:endParaRPr lang="ru-RU" sz="4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Подготовила и провела:</a:t>
            </a:r>
          </a:p>
          <a:p>
            <a:pPr algn="r"/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Нугманова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Бибигуль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Борисовна,</a:t>
            </a:r>
          </a:p>
          <a:p>
            <a:pPr algn="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квалификационной категории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99842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5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6048672"/>
          </a:xfrm>
          <a:pattFill prst="pct20">
            <a:fgClr>
              <a:srgbClr val="00B0F0"/>
            </a:fgClr>
            <a:bgClr>
              <a:schemeClr val="bg1"/>
            </a:bgClr>
          </a:pattFill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Цель:</a:t>
            </a:r>
            <a:r>
              <a:rPr lang="ru-RU" sz="2400" dirty="0" smtClean="0">
                <a:solidFill>
                  <a:srgbClr val="00B0F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создать условия для сотрудничества с родителями, рассказать о совместной деятельности в продуктивной и другой творческой работе.</a:t>
            </a:r>
            <a:r>
              <a:rPr lang="ru-RU" sz="2400" dirty="0">
                <a:ea typeface="Calibri"/>
                <a:cs typeface="Times New Roman"/>
              </a:rPr>
              <a:t/>
            </a:r>
            <a:br>
              <a:rPr lang="ru-RU" sz="2400" dirty="0">
                <a:ea typeface="Calibri"/>
                <a:cs typeface="Times New Roman"/>
              </a:rPr>
            </a:br>
            <a:r>
              <a:rPr lang="ru-RU" sz="2400" b="1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Задачи:</a:t>
            </a:r>
            <a:r>
              <a:rPr lang="ru-RU" sz="2400" b="1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Познакомить родителей с нетрадиционными материалами и использование их в </a:t>
            </a:r>
            <a:r>
              <a:rPr lang="ru-RU" sz="2400" dirty="0" err="1" smtClean="0">
                <a:effectLst/>
                <a:latin typeface="Times New Roman"/>
                <a:ea typeface="Calibri"/>
                <a:cs typeface="Times New Roman"/>
              </a:rPr>
              <a:t>изотворчестве</a:t>
            </a: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.</a:t>
            </a:r>
            <a:r>
              <a:rPr lang="ru-RU" sz="2400" dirty="0">
                <a:ea typeface="Calibri"/>
                <a:cs typeface="Times New Roman"/>
              </a:rPr>
              <a:t/>
            </a:r>
            <a:br>
              <a:rPr lang="ru-RU" sz="2400" dirty="0">
                <a:ea typeface="Calibri"/>
                <a:cs typeface="Times New Roman"/>
              </a:rPr>
            </a:b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Способствовать расширению кругозора родителей. </a:t>
            </a:r>
            <a:r>
              <a:rPr lang="ru-RU" sz="2400" dirty="0">
                <a:ea typeface="Calibri"/>
                <a:cs typeface="Times New Roman"/>
              </a:rPr>
              <a:t/>
            </a:r>
            <a:br>
              <a:rPr lang="ru-RU" sz="2400" dirty="0">
                <a:ea typeface="Calibri"/>
                <a:cs typeface="Times New Roman"/>
              </a:rPr>
            </a:br>
            <a:r>
              <a:rPr lang="ru-RU" sz="2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Заинтересовать и вовлечь родителей в совместную досуговую деятельность с детьми.</a:t>
            </a:r>
            <a:r>
              <a:rPr lang="ru-RU" sz="2400" dirty="0">
                <a:ea typeface="Calibri"/>
                <a:cs typeface="Times New Roman"/>
              </a:rPr>
              <a:t/>
            </a:r>
            <a:br>
              <a:rPr lang="ru-RU" sz="2400" dirty="0">
                <a:ea typeface="Calibri"/>
                <a:cs typeface="Times New Roman"/>
              </a:rPr>
            </a:br>
            <a:r>
              <a:rPr lang="ru-RU" sz="2400" dirty="0" smtClean="0">
                <a:effectLst/>
                <a:latin typeface="Times New Roman"/>
                <a:ea typeface="Times New Roman"/>
                <a:cs typeface="Times New Roman"/>
              </a:rPr>
              <a:t>Показать родителям выполнение 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разноцветных снежинок из соли</a:t>
            </a:r>
            <a:r>
              <a:rPr lang="ru-RU" sz="2400" dirty="0">
                <a:ea typeface="Times New Roman"/>
                <a:cs typeface="Times New Roman"/>
              </a:rPr>
              <a:t/>
            </a:r>
            <a:br>
              <a:rPr lang="ru-RU" sz="2400" dirty="0">
                <a:ea typeface="Times New Roman"/>
                <a:cs typeface="Times New Roman"/>
              </a:rPr>
            </a:br>
            <a:r>
              <a:rPr lang="ru-RU" sz="2400" b="1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Оборудование и материалы:</a:t>
            </a:r>
            <a:r>
              <a:rPr lang="ru-RU" sz="2400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снежинки(по количеству родителей с  детьми), соль, клей ПВА, акварельные краски, кисточки .баночки с водой. салфетки</a:t>
            </a:r>
            <a:r>
              <a:rPr lang="ru-RU" sz="2400" dirty="0">
                <a:ea typeface="Calibri"/>
                <a:cs typeface="Times New Roman"/>
              </a:rPr>
              <a:t/>
            </a:r>
            <a:br>
              <a:rPr lang="ru-RU" sz="2400" dirty="0">
                <a:ea typeface="Calibri"/>
                <a:cs typeface="Times New Roman"/>
              </a:rPr>
            </a:b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309064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496944" cy="6408712"/>
          </a:xfrm>
          <a:pattFill prst="pct20">
            <a:fgClr>
              <a:srgbClr val="00B0F0"/>
            </a:fgClr>
            <a:bgClr>
              <a:schemeClr val="bg1"/>
            </a:bgClr>
          </a:pattFill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/>
                <a:ea typeface="Calibri"/>
                <a:cs typeface="Times New Roman"/>
              </a:rPr>
              <a:t>Ход занятия:</a:t>
            </a:r>
            <a:r>
              <a:rPr lang="ru-RU" sz="2000" dirty="0">
                <a:ea typeface="Calibri"/>
                <a:cs typeface="Times New Roman"/>
              </a:rPr>
              <a:t/>
            </a:r>
            <a:br>
              <a:rPr lang="ru-RU" sz="2000" dirty="0">
                <a:ea typeface="Calibri"/>
                <a:cs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Воспитатель: - Здравствуйте, уважаемые родители! Спасибо, что нашли время и пришли на сегодняшний мастер-класс. Что такое мастер-класс? На мастер-классах вы  получаете информацию, приобретаете полезные навыки, умения. Для кого-то это возможность попробовать новое, интересное занятие. А кто-то – как знать – найдет свое призвание или хобби!</a:t>
            </a:r>
            <a:r>
              <a:rPr lang="ru-RU" sz="2000" dirty="0">
                <a:ea typeface="Calibri"/>
                <a:cs typeface="Times New Roman"/>
              </a:rPr>
              <a:t/>
            </a:r>
            <a:br>
              <a:rPr lang="ru-RU" sz="2000" dirty="0">
                <a:ea typeface="Calibri"/>
                <a:cs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Плюсов  много. </a:t>
            </a:r>
            <a:r>
              <a:rPr lang="ru-RU" sz="2000" dirty="0">
                <a:ea typeface="Calibri"/>
                <a:cs typeface="Times New Roman"/>
              </a:rPr>
              <a:t/>
            </a:r>
            <a:br>
              <a:rPr lang="ru-RU" sz="2000" dirty="0">
                <a:ea typeface="Calibri"/>
                <a:cs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Плюс первый – это весело, интересно. Это возможность творить,  делать настоящую вещь своими руками! Дети, в отличие от взрослых, привыкших покупать готовое, обожают все делать сами, по-своему.</a:t>
            </a:r>
            <a:r>
              <a:rPr lang="ru-RU" sz="2000" dirty="0">
                <a:ea typeface="Calibri"/>
                <a:cs typeface="Times New Roman"/>
              </a:rPr>
              <a:t/>
            </a:r>
            <a:br>
              <a:rPr lang="ru-RU" sz="2000" dirty="0">
                <a:ea typeface="Calibri"/>
                <a:cs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Плюс второй - возможность совместного творчества вместе с детьми и родителями. Вы сможете еще больше подружиться, понять друг друга, сблизиться. Это уникальная возможность погрузиться в атмосферу совместного вдохновения, красоты и радости.</a:t>
            </a:r>
            <a:r>
              <a:rPr lang="ru-RU" sz="2000" dirty="0">
                <a:ea typeface="Calibri"/>
                <a:cs typeface="Times New Roman"/>
              </a:rPr>
              <a:t/>
            </a:r>
            <a:br>
              <a:rPr lang="ru-RU" sz="2000" dirty="0">
                <a:ea typeface="Calibri"/>
                <a:cs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Плюс третий - идет мощное развитие способностей по многим направлениям. </a:t>
            </a:r>
            <a:r>
              <a:rPr lang="ru-RU" sz="2000" dirty="0">
                <a:ea typeface="Calibri"/>
                <a:cs typeface="Times New Roman"/>
              </a:rPr>
              <a:t/>
            </a:r>
            <a:br>
              <a:rPr lang="ru-RU" sz="2000" dirty="0">
                <a:ea typeface="Calibri"/>
                <a:cs typeface="Times New Roman"/>
              </a:rPr>
            </a:b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1309422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496944" cy="6408712"/>
          </a:xfrm>
          <a:pattFill prst="pct20">
            <a:fgClr>
              <a:srgbClr val="00B0F0"/>
            </a:fgClr>
            <a:bgClr>
              <a:schemeClr val="bg1"/>
            </a:bgClr>
          </a:pattFill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/>
                <a:ea typeface="Calibri"/>
                <a:cs typeface="Times New Roman"/>
              </a:rPr>
              <a:t>Ход занятия:</a:t>
            </a:r>
            <a:r>
              <a:rPr lang="ru-RU" sz="2000" dirty="0" smtClean="0">
                <a:ea typeface="Calibri"/>
                <a:cs typeface="Times New Roman"/>
              </a:rPr>
              <a:t/>
            </a:r>
            <a:br>
              <a:rPr lang="ru-RU" sz="2000" dirty="0" smtClean="0">
                <a:ea typeface="Calibri"/>
                <a:cs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Воспитатель: - Здравствуйте, уважаемые родители! Спасибо, что нашли время и пришли на сегодняшний мастер-класс. Что такое мастер-класс? На мастер-классах вы  получаете информацию, приобретаете полезные навыки, умения. Для кого-то это возможность попробовать новое, интересное занятие. А кто-то – как знать – найдет свое призвание или хобби!</a:t>
            </a:r>
            <a:r>
              <a:rPr lang="ru-RU" sz="2000" dirty="0" smtClean="0">
                <a:ea typeface="Calibri"/>
                <a:cs typeface="Times New Roman"/>
              </a:rPr>
              <a:t/>
            </a:r>
            <a:br>
              <a:rPr lang="ru-RU" sz="2000" dirty="0" smtClean="0">
                <a:ea typeface="Calibri"/>
                <a:cs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Плюсов  много. </a:t>
            </a:r>
            <a:r>
              <a:rPr lang="ru-RU" sz="2000" dirty="0" smtClean="0">
                <a:ea typeface="Calibri"/>
                <a:cs typeface="Times New Roman"/>
              </a:rPr>
              <a:t/>
            </a:r>
            <a:br>
              <a:rPr lang="ru-RU" sz="2000" dirty="0" smtClean="0">
                <a:ea typeface="Calibri"/>
                <a:cs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Плюс первый – это весело, интересно. Это возможность творить,  делать настоящую вещь своими руками! Дети, в отличие от взрослых, привыкших покупать готовое, обожают все делать сами, по-своему.</a:t>
            </a:r>
            <a:r>
              <a:rPr lang="ru-RU" sz="2000" dirty="0" smtClean="0">
                <a:ea typeface="Calibri"/>
                <a:cs typeface="Times New Roman"/>
              </a:rPr>
              <a:t/>
            </a:r>
            <a:br>
              <a:rPr lang="ru-RU" sz="2000" dirty="0" smtClean="0">
                <a:ea typeface="Calibri"/>
                <a:cs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Плюс второй - возможность совместного творчества вместе с детьми и родителями. Вы сможете еще больше подружиться, понять друг друга, сблизиться. Это уникальная возможность погрузиться в атмосферу совместного вдохновения, красоты и радости.</a:t>
            </a:r>
            <a:r>
              <a:rPr lang="ru-RU" sz="2000" dirty="0" smtClean="0">
                <a:ea typeface="Calibri"/>
                <a:cs typeface="Times New Roman"/>
              </a:rPr>
              <a:t/>
            </a:r>
            <a:br>
              <a:rPr lang="ru-RU" sz="2000" dirty="0" smtClean="0">
                <a:ea typeface="Calibri"/>
                <a:cs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Плюс третий - идет мощное развитие способностей по многим направлениям. </a:t>
            </a:r>
            <a:r>
              <a:rPr lang="ru-RU" sz="2000" dirty="0">
                <a:ea typeface="Calibri"/>
                <a:cs typeface="Times New Roman"/>
              </a:rPr>
              <a:t/>
            </a:r>
            <a:br>
              <a:rPr lang="ru-RU" sz="2000" dirty="0">
                <a:ea typeface="Calibri"/>
                <a:cs typeface="Times New Roman"/>
              </a:rPr>
            </a:b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1309422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14282" y="285728"/>
            <a:ext cx="8640960" cy="6192688"/>
          </a:xfrm>
        </p:spPr>
        <p:txBody>
          <a:bodyPr numCol="2">
            <a:noAutofit/>
          </a:bodyPr>
          <a:lstStyle/>
          <a:p>
            <a:pPr algn="l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Воспитатель: Ребята, скажите пожалуйста, вы знаете загадки?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Дети: Да, знаем.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Воспитатель: А может загадаем нашим родителям загадку?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Кто раскрасил белой краской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 дороги и дома,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Словно мы попали в сказку?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Это к нам пришла… (зима)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Воспитатель: Правильно родители отгадали?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Дети: правильно.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Воспитатель: Ой, какие наши мамочки молодцы.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 скажите ребятки, чем зимой можно заниматься?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Раз, два, три, четыре, пять,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Мы во двор пришли гулять.  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Бабу снежную лепили,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Птичек крошками кормили.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горки мы потом катались,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 еще в снегу валялись.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 в снегу домой пришли.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Съели суп и спать легли.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Шагают на месте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 Ладошками «лепят» снежки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Пальчиками «кормят» птичек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Руки поднимают вверх и опускают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Руки вытягивают вперед и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повора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чивают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ладошки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Отряхивают снег с одежды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Имитируют движения согласно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тексту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202412061712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1" y="571480"/>
            <a:ext cx="3524275" cy="26432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17384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496944" cy="6408712"/>
          </a:xfrm>
          <a:pattFill prst="pct20">
            <a:fgClr>
              <a:srgbClr val="00B0F0"/>
            </a:fgClr>
            <a:bgClr>
              <a:schemeClr val="bg1"/>
            </a:bgClr>
          </a:pattFill>
        </p:spPr>
        <p:txBody>
          <a:bodyPr>
            <a:noAutofit/>
          </a:bodyPr>
          <a:lstStyle/>
          <a:p>
            <a:pPr lvl="0" algn="l" fontAlgn="base">
              <a:spcAft>
                <a:spcPct val="0"/>
              </a:spcAft>
            </a:pPr>
            <a:r>
              <a:rPr lang="ru-RU" sz="1600" dirty="0" smtClean="0">
                <a:solidFill>
                  <a:srgbClr val="18181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Воспитатель: Вот как здорово мы гуляем. </a:t>
            </a:r>
            <a:br>
              <a:rPr lang="ru-RU" sz="1600" dirty="0" smtClean="0">
                <a:solidFill>
                  <a:srgbClr val="18181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18181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Ребята, а знаете, зима – это время волшебства и чудес. </a:t>
            </a:r>
            <a:br>
              <a:rPr lang="ru-RU" sz="1600" dirty="0" smtClean="0">
                <a:solidFill>
                  <a:srgbClr val="18181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18181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мы с вами по-настоящему можем стать волшебниками и творить чудеса. Хотите волшебниками стать? </a:t>
            </a:r>
            <a:br>
              <a:rPr lang="ru-RU" sz="1600" dirty="0" smtClean="0">
                <a:solidFill>
                  <a:srgbClr val="18181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18181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меня есть волшебная палочка, которая нам поможет. Как только она коснется вас, вы сразу станете волшебниками.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rgbClr val="18181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 касается каждого ребенка волшебной палочкой.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18181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Воспитатель: Вот вы уже и волшебники.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18181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еще волшебству мы научим гостей.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18181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Проходите к столам, не стесняйтесь, смелей.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18181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Будем вместе творить, снежинки солью украшать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18181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 волшебную сказку нашу жизнь превращать.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18181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вы уже все догадались, мы сегодня будем… рисовать. </a:t>
            </a:r>
            <a:br>
              <a:rPr lang="ru-RU" sz="1600" dirty="0" smtClean="0">
                <a:solidFill>
                  <a:srgbClr val="18181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18181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рисовать мы будем необычным способом. </a:t>
            </a:r>
            <a:br>
              <a:rPr lang="ru-RU" sz="1600" dirty="0" smtClean="0">
                <a:solidFill>
                  <a:srgbClr val="18181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18181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Покружилась в воздухе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18181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Звездочка немножко.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18181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Села и растаяла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18181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моей ладошке (снежинка)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510010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496944" cy="6408712"/>
          </a:xfrm>
          <a:pattFill prst="pct20">
            <a:fgClr>
              <a:srgbClr val="00B0F0"/>
            </a:fgClr>
            <a:bgClr>
              <a:schemeClr val="bg1"/>
            </a:bgClr>
          </a:pattFill>
        </p:spPr>
        <p:txBody>
          <a:bodyPr>
            <a:noAutofit/>
          </a:bodyPr>
          <a:lstStyle/>
          <a:p>
            <a:pPr algn="l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Да, мы вам предлагаем нарисовать именно снежинку. Всем удобно?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Волшебство начинается.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Рассказываю  о последовательности выполнения снежинки с помощью соли, а родители выполняют.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ШАГ 1 Наносим клей ПВА на снежинку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ШАГ 2. Равномерно распределить соль на снежинку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ШАГ 3 Стряхнуть лишнюю соль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ШАГ 4 Нанести акварельную краску с помощью кисточки на соль.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ШАГ 5 Дать высохнуть работе.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ШАГ 6 Оформить выставку работ.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Воспитатель: Вот и готовы наши снежинки. Думаю, Вы не зря пришли к нам в гости. Хочется всех поблагодарить и поздравить с наступающим праздником.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Пусть новый год волшебной сказкой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Ваш дом тихонечко войдет.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счастье, радость, доброту и ласку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Вам в дар с собою принесет!!!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" name="Рисунок 2" descr="IMG202412061716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1714512" cy="2286015"/>
          </a:xfrm>
          <a:prstGeom prst="rect">
            <a:avLst/>
          </a:prstGeom>
        </p:spPr>
      </p:pic>
      <p:pic>
        <p:nvPicPr>
          <p:cNvPr id="4" name="Рисунок 3" descr="IMG202412061714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6" y="285728"/>
            <a:ext cx="1714512" cy="2286016"/>
          </a:xfrm>
          <a:prstGeom prst="rect">
            <a:avLst/>
          </a:prstGeom>
        </p:spPr>
      </p:pic>
      <p:pic>
        <p:nvPicPr>
          <p:cNvPr id="5" name="Рисунок 4" descr="IMG202412061715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285728"/>
            <a:ext cx="1714513" cy="2286016"/>
          </a:xfrm>
          <a:prstGeom prst="rect">
            <a:avLst/>
          </a:prstGeom>
        </p:spPr>
      </p:pic>
      <p:pic>
        <p:nvPicPr>
          <p:cNvPr id="6" name="Рисунок 5" descr="IMG202412061721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29454" y="285728"/>
            <a:ext cx="1714494" cy="22859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10010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496944" cy="6408712"/>
          </a:xfrm>
          <a:pattFill prst="pct20">
            <a:fgClr>
              <a:srgbClr val="00B0F0"/>
            </a:fgClr>
            <a:bgClr>
              <a:schemeClr val="bg1"/>
            </a:bgClr>
          </a:pattFill>
        </p:spPr>
        <p:txBody>
          <a:bodyPr>
            <a:noAutofit/>
          </a:bodyPr>
          <a:lstStyle/>
          <a:p>
            <a:pPr lvl="0" algn="l" fontAlgn="base">
              <a:spcAft>
                <a:spcPct val="0"/>
              </a:spcAft>
            </a:pPr>
            <a:endParaRPr lang="ru-RU" sz="1600" dirty="0"/>
          </a:p>
        </p:txBody>
      </p:sp>
      <p:pic>
        <p:nvPicPr>
          <p:cNvPr id="3" name="Рисунок 2" descr="IMG202412091007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3" y="142852"/>
            <a:ext cx="2732504" cy="3643338"/>
          </a:xfrm>
          <a:prstGeom prst="rect">
            <a:avLst/>
          </a:prstGeom>
        </p:spPr>
      </p:pic>
      <p:pic>
        <p:nvPicPr>
          <p:cNvPr id="4" name="Рисунок 3" descr="IMG20241209100742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3" y="928670"/>
            <a:ext cx="2786082" cy="3714776"/>
          </a:xfrm>
          <a:prstGeom prst="rect">
            <a:avLst/>
          </a:prstGeom>
        </p:spPr>
      </p:pic>
      <p:pic>
        <p:nvPicPr>
          <p:cNvPr id="5" name="Рисунок 4" descr="IMG202412091008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2857496"/>
            <a:ext cx="2839661" cy="37862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100104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45</Words>
  <Application>Microsoft Office PowerPoint</Application>
  <PresentationFormat>Экран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Мастер – класс </vt:lpstr>
      <vt:lpstr>Цель: создать условия для сотрудничества с родителями, рассказать о совместной деятельности в продуктивной и другой творческой работе. Задачи: Познакомить родителей с нетрадиционными материалами и использование их в изотворчестве. Способствовать расширению кругозора родителей.  Заинтересовать и вовлечь родителей в совместную досуговую деятельность с детьми. Показать родителям выполнение разноцветных снежинок из соли Оборудование и материалы: снежинки(по количеству родителей с  детьми), соль, клей ПВА, акварельные краски, кисточки .баночки с водой. салфетки </vt:lpstr>
      <vt:lpstr>Ход занятия: Воспитатель: - Здравствуйте, уважаемые родители! Спасибо, что нашли время и пришли на сегодняшний мастер-класс. Что такое мастер-класс? На мастер-классах вы  получаете информацию, приобретаете полезные навыки, умения. Для кого-то это возможность попробовать новое, интересное занятие. А кто-то – как знать – найдет свое призвание или хобби! Плюсов  много.  Плюс первый – это весело, интересно. Это возможность творить,  делать настоящую вещь своими руками! Дети, в отличие от взрослых, привыкших покупать готовое, обожают все делать сами, по-своему. Плюс второй - возможность совместного творчества вместе с детьми и родителями. Вы сможете еще больше подружиться, понять друг друга, сблизиться. Это уникальная возможность погрузиться в атмосферу совместного вдохновения, красоты и радости. Плюс третий - идет мощное развитие способностей по многим направлениям.  </vt:lpstr>
      <vt:lpstr>Ход занятия: Воспитатель: - Здравствуйте, уважаемые родители! Спасибо, что нашли время и пришли на сегодняшний мастер-класс. Что такое мастер-класс? На мастер-классах вы  получаете информацию, приобретаете полезные навыки, умения. Для кого-то это возможность попробовать новое, интересное занятие. А кто-то – как знать – найдет свое призвание или хобби! Плюсов  много.  Плюс первый – это весело, интересно. Это возможность творить,  делать настоящую вещь своими руками! Дети, в отличие от взрослых, привыкших покупать готовое, обожают все делать сами, по-своему. Плюс второй - возможность совместного творчества вместе с детьми и родителями. Вы сможете еще больше подружиться, понять друг друга, сблизиться. Это уникальная возможность погрузиться в атмосферу совместного вдохновения, красоты и радости. Плюс третий - идет мощное развитие способностей по многим направлениям.  </vt:lpstr>
      <vt:lpstr> Воспитатель: Ребята, скажите пожалуйста, вы знаете загадки? Дети: Да, знаем. Воспитатель: А может загадаем нашим родителям загадку?           Кто раскрасил белой краской Все дороги и дома, Словно мы попали в сказку? Это к нам пришла… (зима) Воспитатель: Правильно родители отгадали? Дети: правильно. Воспитатель: Ой, какие наши мамочки молодцы.  А скажите ребятки, чем зимой можно заниматься?  Раз, два, три, четыре, пять, Мы во двор пришли гулять.    Бабу снежную лепили, Птичек крошками кормили. С горки мы потом катались, А еще в снегу валялись.   Все в снегу домой пришли. Съели суп и спать легли.                     Шагают на месте  Ладошками «лепят» снежки Пальчиками «кормят» птичек Руки поднимают вверх и опускают Руки вытягивают вперед и повора чивают ладошки Отряхивают снег с одежды Имитируют движения согласно  тексту </vt:lpstr>
      <vt:lpstr>Воспитатель: Вот как здорово мы гуляем.  Ребята, а знаете, зима – это время волшебства и чудес.  И мы с вами по-настоящему можем стать волшебниками и творить чудеса. Хотите волшебниками стать?  У меня есть волшебная палочка, которая нам поможет. Как только она коснется вас, вы сразу станете волшебниками. Воспитатель касается каждого ребенка волшебной палочкой. Воспитатель: Вот вы уже и волшебники. А еще волшебству мы научим гостей. Проходите к столам, не стесняйтесь, смелей. Будем вместе творить, снежинки солью украшать И в волшебную сказку нашу жизнь превращать. Как вы уже все догадались, мы сегодня будем… рисовать.  Но рисовать мы будем необычным способом.   Покружилась в воздухе Звездочка немножко. Села и растаяла На моей ладошке (снежинка)</vt:lpstr>
      <vt:lpstr>            Воспитатель: Да, мы вам предлагаем нарисовать именно снежинку. Всем удобно?  Волшебство начинается. Рассказываю  о последовательности выполнения снежинки с помощью соли, а родители выполняют. ШАГ 1 Наносим клей ПВА на снежинку ШАГ 2. Равномерно распределить соль на снежинку ШАГ 3 Стряхнуть лишнюю соль ШАГ 4 Нанести акварельную краску с помощью кисточки на соль. ШАГ 5 Дать высохнуть работе. ШАГ 6 Оформить выставку работ. Воспитатель: Вот и готовы наши снежинки. Думаю, Вы не зря пришли к нам в гости. Хочется всех поблагодарить и поздравить с наступающим праздником. Пусть новый год волшебной сказкой В Ваш дом тихонечко войдет. И счастье, радость, доброту и ласку Вам в дар с собою принесет!!!   </vt:lpstr>
      <vt:lpstr>Слайд 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– класс</dc:title>
  <dc:creator>Admin</dc:creator>
  <cp:lastModifiedBy>User</cp:lastModifiedBy>
  <cp:revision>15</cp:revision>
  <dcterms:created xsi:type="dcterms:W3CDTF">2015-11-08T15:48:08Z</dcterms:created>
  <dcterms:modified xsi:type="dcterms:W3CDTF">2024-12-10T15:42:01Z</dcterms:modified>
</cp:coreProperties>
</file>