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3072" y="1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385762" y="7133203"/>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285750" y="6471216"/>
            <a:ext cx="6343650" cy="1629833"/>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85750" y="5181600"/>
            <a:ext cx="6343650" cy="12192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DF762201-FE9C-48EA-80AC-59C53D001FAE}" type="datetimeFigureOut">
              <a:rPr lang="ru-RU" smtClean="0"/>
              <a:pPr/>
              <a:t>17.09.2018</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6172200" y="8631936"/>
            <a:ext cx="569214" cy="329184"/>
          </a:xfrm>
        </p:spPr>
        <p:txBody>
          <a:bodyPr/>
          <a:lstStyle/>
          <a:p>
            <a:fld id="{F5C2BE78-7B77-4C10-AB6C-1FF98F79DA6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F762201-FE9C-48EA-80AC-59C53D001FAE}" type="datetimeFigureOut">
              <a:rPr lang="ru-RU" smtClean="0"/>
              <a:pPr/>
              <a:t>17.09.2018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C2BE78-7B77-4C10-AB6C-1FF98F79DA6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5143500" y="732369"/>
            <a:ext cx="1371600" cy="780203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342900" y="732369"/>
            <a:ext cx="4686300" cy="780203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F762201-FE9C-48EA-80AC-59C53D001FAE}" type="datetimeFigureOut">
              <a:rPr lang="ru-RU" smtClean="0"/>
              <a:pPr/>
              <a:t>17.09.2018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C2BE78-7B77-4C10-AB6C-1FF98F79DA6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DF762201-FE9C-48EA-80AC-59C53D001FAE}" type="datetimeFigureOut">
              <a:rPr lang="ru-RU" smtClean="0"/>
              <a:pPr/>
              <a:t>17.09.2018</a:t>
            </a:fld>
            <a:endParaRPr lang="ru-RU"/>
          </a:p>
        </p:txBody>
      </p:sp>
      <p:sp>
        <p:nvSpPr>
          <p:cNvPr id="19" name="Нижний колонтитул 18"/>
          <p:cNvSpPr>
            <a:spLocks noGrp="1"/>
          </p:cNvSpPr>
          <p:nvPr>
            <p:ph type="ftr" sz="quarter" idx="11"/>
          </p:nvPr>
        </p:nvSpPr>
        <p:spPr>
          <a:xfrm>
            <a:off x="2686050" y="101601"/>
            <a:ext cx="2171700" cy="385233"/>
          </a:xfrm>
        </p:spPr>
        <p:txBody>
          <a:bodyPr/>
          <a:lstStyle/>
          <a:p>
            <a:endParaRPr lang="ru-RU"/>
          </a:p>
        </p:txBody>
      </p:sp>
      <p:sp>
        <p:nvSpPr>
          <p:cNvPr id="16" name="Номер слайда 15"/>
          <p:cNvSpPr>
            <a:spLocks noGrp="1"/>
          </p:cNvSpPr>
          <p:nvPr>
            <p:ph type="sldNum" sz="quarter" idx="12"/>
          </p:nvPr>
        </p:nvSpPr>
        <p:spPr>
          <a:xfrm>
            <a:off x="6172200" y="8631936"/>
            <a:ext cx="569214" cy="329184"/>
          </a:xfrm>
        </p:spPr>
        <p:txBody>
          <a:bodyPr/>
          <a:lstStyle/>
          <a:p>
            <a:fld id="{F5C2BE78-7B77-4C10-AB6C-1FF98F79DA6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385762" y="4593203"/>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285750" y="2235200"/>
            <a:ext cx="6343650" cy="16256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DF762201-FE9C-48EA-80AC-59C53D001FAE}" type="datetimeFigureOut">
              <a:rPr lang="ru-RU" smtClean="0"/>
              <a:pPr/>
              <a:t>17.09.2018</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F5C2BE78-7B77-4C10-AB6C-1FF98F79DA60}" type="slidenum">
              <a:rPr lang="ru-RU" smtClean="0"/>
              <a:pPr/>
              <a:t>‹#›</a:t>
            </a:fld>
            <a:endParaRPr lang="ru-RU"/>
          </a:p>
        </p:txBody>
      </p:sp>
      <p:sp>
        <p:nvSpPr>
          <p:cNvPr id="8" name="Заголовок 7"/>
          <p:cNvSpPr>
            <a:spLocks noGrp="1"/>
          </p:cNvSpPr>
          <p:nvPr>
            <p:ph type="title"/>
          </p:nvPr>
        </p:nvSpPr>
        <p:spPr>
          <a:xfrm>
            <a:off x="135356" y="3929447"/>
            <a:ext cx="6515100" cy="1579767"/>
          </a:xfrm>
        </p:spPr>
        <p:txBody>
          <a:bodyPr rtlCol="0" anchor="t"/>
          <a:lstStyle>
            <a:lvl1pPr algn="r">
              <a:defRPr/>
            </a:lvl1pPr>
          </a:lstStyle>
          <a:p>
            <a:r>
              <a:rPr kumimoji="0" lang="ru-RU" smtClean="0"/>
              <a:t>Образец заголовка</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226314" y="609600"/>
            <a:ext cx="6515100" cy="1121664"/>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228600" y="2133600"/>
            <a:ext cx="3143250" cy="62992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3486150" y="2133600"/>
            <a:ext cx="3257550" cy="62992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DF762201-FE9C-48EA-80AC-59C53D001FAE}" type="datetimeFigureOut">
              <a:rPr lang="ru-RU" smtClean="0"/>
              <a:pPr/>
              <a:t>17.09.2018</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F5C2BE78-7B77-4C10-AB6C-1FF98F79DA6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228600" y="7213600"/>
            <a:ext cx="6457950" cy="1176867"/>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11083" y="889000"/>
            <a:ext cx="3217917" cy="853016"/>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3483769" y="889000"/>
            <a:ext cx="3219181" cy="853016"/>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11083" y="1754717"/>
            <a:ext cx="3217917" cy="5255684"/>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3486548" y="1754717"/>
            <a:ext cx="3216402" cy="5255684"/>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DF762201-FE9C-48EA-80AC-59C53D001FAE}" type="datetimeFigureOut">
              <a:rPr lang="ru-RU" smtClean="0"/>
              <a:pPr/>
              <a:t>17.09.2018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6172200" y="8636000"/>
            <a:ext cx="571500" cy="329184"/>
          </a:xfrm>
        </p:spPr>
        <p:txBody>
          <a:bodyPr/>
          <a:lstStyle/>
          <a:p>
            <a:fld id="{F5C2BE78-7B77-4C10-AB6C-1FF98F79DA60}" type="slidenum">
              <a:rPr lang="ru-RU" smtClean="0"/>
              <a:pPr/>
              <a:t>‹#›</a:t>
            </a:fld>
            <a:endParaRPr lang="ru-RU"/>
          </a:p>
        </p:txBody>
      </p:sp>
      <p:sp>
        <p:nvSpPr>
          <p:cNvPr id="11" name="Прямая соединительная линия 10"/>
          <p:cNvSpPr>
            <a:spLocks noChangeShapeType="1"/>
          </p:cNvSpPr>
          <p:nvPr/>
        </p:nvSpPr>
        <p:spPr bwMode="auto">
          <a:xfrm>
            <a:off x="385762" y="8026401"/>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226314" y="609600"/>
            <a:ext cx="6515100" cy="1121664"/>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DF762201-FE9C-48EA-80AC-59C53D001FAE}" type="datetimeFigureOut">
              <a:rPr lang="ru-RU" smtClean="0"/>
              <a:pPr/>
              <a:t>17.09.2018</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C2BE78-7B77-4C10-AB6C-1FF98F79DA6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DF762201-FE9C-48EA-80AC-59C53D001FAE}" type="datetimeFigureOut">
              <a:rPr lang="ru-RU" smtClean="0"/>
              <a:pPr/>
              <a:t>17.09.2018</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C2BE78-7B77-4C10-AB6C-1FF98F79DA6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385762" y="7798823"/>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342900" y="7315200"/>
            <a:ext cx="6343650" cy="694267"/>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342900" y="812800"/>
            <a:ext cx="2256235" cy="64008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2681287" y="812800"/>
            <a:ext cx="4005263" cy="64008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DF762201-FE9C-48EA-80AC-59C53D001FAE}" type="datetimeFigureOut">
              <a:rPr lang="ru-RU" smtClean="0"/>
              <a:pPr/>
              <a:t>17.09.2018</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C2BE78-7B77-4C10-AB6C-1FF98F79DA6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2628900" y="822179"/>
            <a:ext cx="3771900" cy="48768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DF762201-FE9C-48EA-80AC-59C53D001FAE}" type="datetimeFigureOut">
              <a:rPr lang="ru-RU" smtClean="0"/>
              <a:pPr/>
              <a:t>17.09.2018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F5C2BE78-7B77-4C10-AB6C-1FF98F79DA60}" type="slidenum">
              <a:rPr lang="ru-RU" smtClean="0"/>
              <a:pPr/>
              <a:t>‹#›</a:t>
            </a:fld>
            <a:endParaRPr lang="ru-RU"/>
          </a:p>
        </p:txBody>
      </p:sp>
      <p:sp>
        <p:nvSpPr>
          <p:cNvPr id="17" name="Заголовок 16"/>
          <p:cNvSpPr>
            <a:spLocks noGrp="1"/>
          </p:cNvSpPr>
          <p:nvPr>
            <p:ph type="title"/>
          </p:nvPr>
        </p:nvSpPr>
        <p:spPr>
          <a:xfrm>
            <a:off x="285750" y="6658347"/>
            <a:ext cx="4400550" cy="696384"/>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285750" y="7377624"/>
            <a:ext cx="4400550" cy="1024467"/>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385762" y="1401198"/>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228600" y="2072217"/>
            <a:ext cx="6515100" cy="6034617"/>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4857750" y="101601"/>
            <a:ext cx="1885950" cy="385233"/>
          </a:xfrm>
          <a:prstGeom prst="rect">
            <a:avLst/>
          </a:prstGeom>
        </p:spPr>
        <p:txBody>
          <a:bodyPr vert="horz"/>
          <a:lstStyle>
            <a:lvl1pPr algn="l" eaLnBrk="1" latinLnBrk="0" hangingPunct="1">
              <a:defRPr kumimoji="0" sz="1200">
                <a:solidFill>
                  <a:schemeClr val="accent1">
                    <a:shade val="75000"/>
                  </a:schemeClr>
                </a:solidFill>
              </a:defRPr>
            </a:lvl1pPr>
          </a:lstStyle>
          <a:p>
            <a:fld id="{DF762201-FE9C-48EA-80AC-59C53D001FAE}" type="datetimeFigureOut">
              <a:rPr lang="ru-RU" smtClean="0"/>
              <a:pPr/>
              <a:t>17.09.2018</a:t>
            </a:fld>
            <a:endParaRPr lang="ru-RU"/>
          </a:p>
        </p:txBody>
      </p:sp>
      <p:sp>
        <p:nvSpPr>
          <p:cNvPr id="28" name="Нижний колонтитул 27"/>
          <p:cNvSpPr>
            <a:spLocks noGrp="1"/>
          </p:cNvSpPr>
          <p:nvPr>
            <p:ph type="ftr" sz="quarter" idx="3"/>
          </p:nvPr>
        </p:nvSpPr>
        <p:spPr>
          <a:xfrm>
            <a:off x="2343150" y="101601"/>
            <a:ext cx="2514600" cy="385233"/>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6172200" y="8636001"/>
            <a:ext cx="571500" cy="325967"/>
          </a:xfrm>
          <a:prstGeom prst="rect">
            <a:avLst/>
          </a:prstGeom>
        </p:spPr>
        <p:txBody>
          <a:bodyPr vert="horz"/>
          <a:lstStyle>
            <a:lvl1pPr algn="r" eaLnBrk="1" latinLnBrk="0" hangingPunct="1">
              <a:defRPr kumimoji="0" sz="1200">
                <a:solidFill>
                  <a:schemeClr val="accent1">
                    <a:shade val="75000"/>
                  </a:schemeClr>
                </a:solidFill>
              </a:defRPr>
            </a:lvl1pPr>
          </a:lstStyle>
          <a:p>
            <a:fld id="{F5C2BE78-7B77-4C10-AB6C-1FF98F79DA60}" type="slidenum">
              <a:rPr lang="ru-RU" smtClean="0"/>
              <a:pPr/>
              <a:t>‹#›</a:t>
            </a:fld>
            <a:endParaRPr lang="ru-RU"/>
          </a:p>
        </p:txBody>
      </p:sp>
      <p:sp>
        <p:nvSpPr>
          <p:cNvPr id="10" name="Заголовок 9"/>
          <p:cNvSpPr>
            <a:spLocks noGrp="1"/>
          </p:cNvSpPr>
          <p:nvPr>
            <p:ph type="title"/>
          </p:nvPr>
        </p:nvSpPr>
        <p:spPr>
          <a:xfrm>
            <a:off x="228600" y="609600"/>
            <a:ext cx="6515100" cy="11176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385762" y="1401198"/>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385762" y="1410649"/>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23225"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1028" name="Rectangle 4"/>
          <p:cNvSpPr>
            <a:spLocks noChangeArrowheads="1"/>
          </p:cNvSpPr>
          <p:nvPr/>
        </p:nvSpPr>
        <p:spPr bwMode="auto">
          <a:xfrm>
            <a:off x="332656" y="295031"/>
            <a:ext cx="6525344" cy="37240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4000" b="1" i="1" u="none" strike="noStrike" cap="none" normalizeH="0" baseline="0" dirty="0" smtClean="0">
              <a:ln>
                <a:noFill/>
              </a:ln>
              <a:solidFill>
                <a:srgbClr val="7030A0"/>
              </a:solidFill>
              <a:effectLst/>
              <a:ea typeface="Batang" pitchFamily="18" charset="-127"/>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1" u="none" strike="noStrike" cap="none" normalizeH="0" baseline="0" dirty="0" smtClean="0">
                <a:ln>
                  <a:noFill/>
                </a:ln>
                <a:solidFill>
                  <a:srgbClr val="7030A0"/>
                </a:solidFill>
                <a:effectLst/>
                <a:ea typeface="Batang" pitchFamily="18" charset="-127"/>
                <a:cs typeface="Times New Roman" pitchFamily="18" charset="0"/>
              </a:rPr>
              <a:t>Картотека</a:t>
            </a:r>
            <a:endParaRPr kumimoji="0" lang="ru-RU" sz="4000"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ru-RU" b="1" i="1" dirty="0" smtClean="0">
                <a:solidFill>
                  <a:srgbClr val="7030A0"/>
                </a:solidFill>
                <a:ea typeface="Batang" pitchFamily="18" charset="-127"/>
                <a:cs typeface="Times New Roman" pitchFamily="18" charset="0"/>
              </a:rPr>
              <a:t>м</a:t>
            </a:r>
            <a:r>
              <a:rPr kumimoji="0" lang="ru-RU" b="1" i="1" u="none" strike="noStrike" cap="none" normalizeH="0" baseline="0" dirty="0" smtClean="0">
                <a:ln>
                  <a:noFill/>
                </a:ln>
                <a:solidFill>
                  <a:srgbClr val="7030A0"/>
                </a:solidFill>
                <a:effectLst/>
                <a:ea typeface="Batang" pitchFamily="18" charset="-127"/>
                <a:cs typeface="Times New Roman" pitchFamily="18" charset="0"/>
              </a:rPr>
              <a:t>узыкально-дидактических игр</a:t>
            </a:r>
            <a:endParaRPr kumimoji="0" lang="ru-RU"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rgbClr val="7030A0"/>
                </a:solidFill>
                <a:effectLst/>
                <a:ea typeface="Batang" pitchFamily="18" charset="-127"/>
                <a:cs typeface="Times New Roman" pitchFamily="18" charset="0"/>
              </a:rPr>
              <a:t>для детей старшего дошкольного возраста</a:t>
            </a:r>
            <a:endParaRPr kumimoji="0" lang="ru-RU"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b="1" i="1" u="none" strike="noStrike" cap="none" normalizeH="0" baseline="0" dirty="0" smtClean="0">
              <a:ln>
                <a:noFill/>
              </a:ln>
              <a:solidFill>
                <a:schemeClr val="tx1"/>
              </a:solidFill>
              <a:effectLst/>
              <a:ea typeface="Batang" pitchFamily="18" charset="-127"/>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ea typeface="Batang" pitchFamily="18" charset="-127"/>
                <a:cs typeface="Times New Roman" pitchFamily="18" charset="0"/>
              </a:rPr>
              <a:t>по программе «От рождения до школы»</a:t>
            </a:r>
            <a:endParaRPr kumimoji="0" lang="ru-RU"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ea typeface="Batang" pitchFamily="18" charset="-127"/>
                <a:cs typeface="Times New Roman" pitchFamily="18" charset="0"/>
              </a:rPr>
              <a:t>Н.Е. Вераксы</a:t>
            </a:r>
            <a:endParaRPr kumimoji="0" lang="en-US" b="1" i="1" u="none" strike="noStrike" cap="none" normalizeH="0" baseline="0" dirty="0" smtClean="0">
              <a:ln>
                <a:noFill/>
              </a:ln>
              <a:solidFill>
                <a:schemeClr val="tx1"/>
              </a:solidFill>
              <a:effectLst/>
              <a:ea typeface="Batang" pitchFamily="18" charset="-127"/>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sz="1400" b="1" i="1" dirty="0">
              <a:ea typeface="Batang" pitchFamily="18" charset="-127"/>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1" i="1" u="none" strike="noStrike" cap="none" normalizeH="0" baseline="0" dirty="0" smtClean="0">
              <a:ln>
                <a:noFill/>
              </a:ln>
              <a:solidFill>
                <a:schemeClr val="tx1"/>
              </a:solidFill>
              <a:effectLst/>
              <a:ea typeface="Batang" pitchFamily="18" charset="-127"/>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sz="1400" b="1" i="1" dirty="0">
              <a:ea typeface="Batang" pitchFamily="18" charset="-127"/>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69" name="Rectangle 1"/>
          <p:cNvSpPr>
            <a:spLocks noChangeArrowheads="1"/>
          </p:cNvSpPr>
          <p:nvPr/>
        </p:nvSpPr>
        <p:spPr bwMode="auto">
          <a:xfrm>
            <a:off x="0" y="5148064"/>
            <a:ext cx="6858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tx1"/>
                </a:solidFill>
                <a:effectLst/>
                <a:latin typeface="Calibri" pitchFamily="34" charset="0"/>
                <a:ea typeface="Batang" pitchFamily="18" charset="-127"/>
                <a:cs typeface="Calibri" pitchFamily="34" charset="0"/>
              </a:rPr>
              <a:t>Перечень музыкально-дидактических игр для детей старшей группы</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graphicFrame>
        <p:nvGraphicFramePr>
          <p:cNvPr id="9" name="Таблица 8"/>
          <p:cNvGraphicFramePr>
            <a:graphicFrameLocks noGrp="1"/>
          </p:cNvGraphicFramePr>
          <p:nvPr/>
        </p:nvGraphicFramePr>
        <p:xfrm>
          <a:off x="836712" y="5436096"/>
          <a:ext cx="5400600" cy="3543280"/>
        </p:xfrm>
        <a:graphic>
          <a:graphicData uri="http://schemas.openxmlformats.org/drawingml/2006/table">
            <a:tbl>
              <a:tblPr>
                <a:tableStyleId>{21E4AEA4-8DFA-4A89-87EB-49C32662AFE0}</a:tableStyleId>
              </a:tblPr>
              <a:tblGrid>
                <a:gridCol w="2416058"/>
                <a:gridCol w="2984542"/>
              </a:tblGrid>
              <a:tr h="1440160">
                <a:tc>
                  <a:txBody>
                    <a:bodyPr/>
                    <a:lstStyle/>
                    <a:p>
                      <a:pPr algn="ctr">
                        <a:lnSpc>
                          <a:spcPct val="115000"/>
                        </a:lnSpc>
                        <a:spcAft>
                          <a:spcPts val="0"/>
                        </a:spcAft>
                      </a:pPr>
                      <a:r>
                        <a:rPr lang="ru-RU" sz="800" b="1" dirty="0">
                          <a:latin typeface="Calibri" pitchFamily="34" charset="0"/>
                          <a:cs typeface="Calibri" pitchFamily="34" charset="0"/>
                        </a:rPr>
                        <a:t>Развитие звуковысотного слуха</a:t>
                      </a:r>
                    </a:p>
                    <a:p>
                      <a:pPr marL="342900" lvl="0" indent="-342900" algn="just">
                        <a:lnSpc>
                          <a:spcPct val="115000"/>
                        </a:lnSpc>
                        <a:spcAft>
                          <a:spcPts val="0"/>
                        </a:spcAft>
                        <a:buFont typeface="+mj-lt"/>
                        <a:buAutoNum type="arabicPeriod"/>
                      </a:pPr>
                      <a:r>
                        <a:rPr lang="ru-RU" sz="800" dirty="0">
                          <a:latin typeface="Calibri" pitchFamily="34" charset="0"/>
                          <a:cs typeface="Calibri" pitchFamily="34" charset="0"/>
                        </a:rPr>
                        <a:t>Музыкальное лото</a:t>
                      </a:r>
                    </a:p>
                    <a:p>
                      <a:pPr marL="342900" lvl="0" indent="-342900" algn="just">
                        <a:lnSpc>
                          <a:spcPct val="115000"/>
                        </a:lnSpc>
                        <a:spcAft>
                          <a:spcPts val="0"/>
                        </a:spcAft>
                        <a:buFont typeface="+mj-lt"/>
                        <a:buAutoNum type="arabicPeriod"/>
                      </a:pPr>
                      <a:r>
                        <a:rPr lang="ru-RU" sz="800" dirty="0">
                          <a:latin typeface="Calibri" pitchFamily="34" charset="0"/>
                          <a:cs typeface="Calibri" pitchFamily="34" charset="0"/>
                        </a:rPr>
                        <a:t>Найди нужный колокольчик</a:t>
                      </a:r>
                    </a:p>
                    <a:p>
                      <a:pPr marL="342900" lvl="0" indent="-342900" algn="just">
                        <a:lnSpc>
                          <a:spcPct val="115000"/>
                        </a:lnSpc>
                        <a:spcAft>
                          <a:spcPts val="0"/>
                        </a:spcAft>
                        <a:buFont typeface="+mj-lt"/>
                        <a:buAutoNum type="arabicPeriod"/>
                      </a:pPr>
                      <a:r>
                        <a:rPr lang="ru-RU" sz="800" dirty="0">
                          <a:latin typeface="Calibri" pitchFamily="34" charset="0"/>
                          <a:cs typeface="Calibri" pitchFamily="34" charset="0"/>
                        </a:rPr>
                        <a:t>Угадай колокольчик</a:t>
                      </a:r>
                    </a:p>
                    <a:p>
                      <a:pPr marL="342900" lvl="0" indent="-342900" algn="just">
                        <a:lnSpc>
                          <a:spcPct val="115000"/>
                        </a:lnSpc>
                        <a:spcAft>
                          <a:spcPts val="0"/>
                        </a:spcAft>
                        <a:buFont typeface="+mj-lt"/>
                        <a:buAutoNum type="arabicPeriod"/>
                      </a:pPr>
                      <a:r>
                        <a:rPr lang="ru-RU" sz="800" dirty="0">
                          <a:latin typeface="Calibri" pitchFamily="34" charset="0"/>
                          <a:cs typeface="Calibri" pitchFamily="34" charset="0"/>
                        </a:rPr>
                        <a:t>Повтори звуки</a:t>
                      </a:r>
                    </a:p>
                    <a:p>
                      <a:pPr marL="342900" lvl="0" indent="-342900" algn="just">
                        <a:lnSpc>
                          <a:spcPct val="115000"/>
                        </a:lnSpc>
                        <a:spcAft>
                          <a:spcPts val="0"/>
                        </a:spcAft>
                        <a:buFont typeface="+mj-lt"/>
                        <a:buAutoNum type="arabicPeriod"/>
                      </a:pPr>
                      <a:r>
                        <a:rPr lang="ru-RU" sz="800" dirty="0">
                          <a:latin typeface="Calibri" pitchFamily="34" charset="0"/>
                          <a:cs typeface="Calibri" pitchFamily="34" charset="0"/>
                        </a:rPr>
                        <a:t>Музыкальные птенчики</a:t>
                      </a:r>
                    </a:p>
                    <a:p>
                      <a:pPr marL="342900" lvl="0" indent="-342900" algn="just">
                        <a:lnSpc>
                          <a:spcPct val="115000"/>
                        </a:lnSpc>
                        <a:spcAft>
                          <a:spcPts val="0"/>
                        </a:spcAft>
                        <a:buFont typeface="+mj-lt"/>
                        <a:buAutoNum type="arabicPeriod"/>
                      </a:pPr>
                      <a:r>
                        <a:rPr lang="ru-RU" sz="800" dirty="0">
                          <a:latin typeface="Calibri" pitchFamily="34" charset="0"/>
                          <a:cs typeface="Calibri" pitchFamily="34" charset="0"/>
                        </a:rPr>
                        <a:t>Ступеньки</a:t>
                      </a:r>
                    </a:p>
                    <a:p>
                      <a:pPr marL="270510" algn="just">
                        <a:lnSpc>
                          <a:spcPct val="115000"/>
                        </a:lnSpc>
                        <a:spcAft>
                          <a:spcPts val="0"/>
                        </a:spcAft>
                      </a:pPr>
                      <a:r>
                        <a:rPr lang="ru-RU" sz="800" b="1" dirty="0">
                          <a:latin typeface="Calibri" pitchFamily="34" charset="0"/>
                          <a:cs typeface="Calibri" pitchFamily="34" charset="0"/>
                        </a:rPr>
                        <a:t>Определение характера музыки</a:t>
                      </a:r>
                    </a:p>
                    <a:p>
                      <a:pPr algn="just">
                        <a:lnSpc>
                          <a:spcPct val="115000"/>
                        </a:lnSpc>
                        <a:spcAft>
                          <a:spcPts val="0"/>
                        </a:spcAft>
                      </a:pPr>
                      <a:r>
                        <a:rPr lang="ru-RU" sz="800" dirty="0">
                          <a:latin typeface="Calibri" pitchFamily="34" charset="0"/>
                          <a:cs typeface="Calibri" pitchFamily="34" charset="0"/>
                        </a:rPr>
                        <a:t>1.Три цветка</a:t>
                      </a:r>
                    </a:p>
                    <a:p>
                      <a:pPr algn="just">
                        <a:lnSpc>
                          <a:spcPct val="115000"/>
                        </a:lnSpc>
                        <a:spcAft>
                          <a:spcPts val="0"/>
                        </a:spcAft>
                      </a:pPr>
                      <a:r>
                        <a:rPr lang="ru-RU" sz="800" dirty="0">
                          <a:latin typeface="Calibri" pitchFamily="34" charset="0"/>
                          <a:cs typeface="Calibri" pitchFamily="34" charset="0"/>
                        </a:rPr>
                        <a:t>2.Удивительный светофор</a:t>
                      </a:r>
                      <a:endParaRPr lang="ru-RU" sz="800" dirty="0">
                        <a:latin typeface="Calibri" pitchFamily="34" charset="0"/>
                        <a:ea typeface="Calibri"/>
                        <a:cs typeface="Calibri" pitchFamily="34" charset="0"/>
                      </a:endParaRPr>
                    </a:p>
                  </a:txBody>
                  <a:tcPr marL="42210" marR="42210" marT="0" marB="0"/>
                </a:tc>
                <a:tc>
                  <a:txBody>
                    <a:bodyPr/>
                    <a:lstStyle/>
                    <a:p>
                      <a:pPr algn="ctr">
                        <a:lnSpc>
                          <a:spcPct val="115000"/>
                        </a:lnSpc>
                        <a:spcAft>
                          <a:spcPts val="0"/>
                        </a:spcAft>
                      </a:pPr>
                      <a:r>
                        <a:rPr lang="ru-RU" sz="800" b="1" dirty="0">
                          <a:latin typeface="Calibri" pitchFamily="34" charset="0"/>
                          <a:cs typeface="Calibri" pitchFamily="34" charset="0"/>
                        </a:rPr>
                        <a:t>Развитие чувства ритма</a:t>
                      </a:r>
                    </a:p>
                    <a:p>
                      <a:pPr>
                        <a:lnSpc>
                          <a:spcPct val="115000"/>
                        </a:lnSpc>
                        <a:spcAft>
                          <a:spcPts val="0"/>
                        </a:spcAft>
                      </a:pPr>
                      <a:r>
                        <a:rPr lang="ru-RU" sz="800" dirty="0">
                          <a:latin typeface="Calibri" pitchFamily="34" charset="0"/>
                          <a:cs typeface="Calibri" pitchFamily="34" charset="0"/>
                        </a:rPr>
                        <a:t>1.Наше путешествие</a:t>
                      </a:r>
                    </a:p>
                    <a:p>
                      <a:pPr>
                        <a:lnSpc>
                          <a:spcPct val="115000"/>
                        </a:lnSpc>
                        <a:spcAft>
                          <a:spcPts val="0"/>
                        </a:spcAft>
                      </a:pPr>
                      <a:r>
                        <a:rPr lang="ru-RU" sz="800" dirty="0">
                          <a:latin typeface="Calibri" pitchFamily="34" charset="0"/>
                          <a:cs typeface="Calibri" pitchFamily="34" charset="0"/>
                        </a:rPr>
                        <a:t>2. Прогулка</a:t>
                      </a:r>
                    </a:p>
                    <a:p>
                      <a:pPr>
                        <a:lnSpc>
                          <a:spcPct val="115000"/>
                        </a:lnSpc>
                        <a:spcAft>
                          <a:spcPts val="0"/>
                        </a:spcAft>
                      </a:pPr>
                      <a:r>
                        <a:rPr lang="ru-RU" sz="800" dirty="0">
                          <a:latin typeface="Calibri" pitchFamily="34" charset="0"/>
                          <a:cs typeface="Calibri" pitchFamily="34" charset="0"/>
                        </a:rPr>
                        <a:t>3. Учись танцевать</a:t>
                      </a:r>
                    </a:p>
                    <a:p>
                      <a:pPr>
                        <a:lnSpc>
                          <a:spcPct val="115000"/>
                        </a:lnSpc>
                        <a:spcAft>
                          <a:spcPts val="0"/>
                        </a:spcAft>
                      </a:pPr>
                      <a:r>
                        <a:rPr lang="ru-RU" sz="800" dirty="0">
                          <a:latin typeface="Calibri" pitchFamily="34" charset="0"/>
                          <a:cs typeface="Calibri" pitchFamily="34" charset="0"/>
                        </a:rPr>
                        <a:t>4. Выполни задание</a:t>
                      </a:r>
                    </a:p>
                    <a:p>
                      <a:pPr>
                        <a:lnSpc>
                          <a:spcPct val="115000"/>
                        </a:lnSpc>
                        <a:spcAft>
                          <a:spcPts val="0"/>
                        </a:spcAft>
                      </a:pPr>
                      <a:r>
                        <a:rPr lang="ru-RU" sz="800" dirty="0">
                          <a:latin typeface="Calibri" pitchFamily="34" charset="0"/>
                          <a:cs typeface="Calibri" pitchFamily="34" charset="0"/>
                        </a:rPr>
                        <a:t>5.Определи по ритму</a:t>
                      </a:r>
                    </a:p>
                    <a:p>
                      <a:pPr>
                        <a:lnSpc>
                          <a:spcPct val="115000"/>
                        </a:lnSpc>
                        <a:spcAft>
                          <a:spcPts val="0"/>
                        </a:spcAft>
                      </a:pPr>
                      <a:r>
                        <a:rPr lang="ru-RU" sz="800" dirty="0">
                          <a:latin typeface="Calibri" pitchFamily="34" charset="0"/>
                          <a:cs typeface="Calibri" pitchFamily="34" charset="0"/>
                        </a:rPr>
                        <a:t>6. Учитесь танцевать</a:t>
                      </a:r>
                    </a:p>
                    <a:p>
                      <a:pPr>
                        <a:lnSpc>
                          <a:spcPct val="115000"/>
                        </a:lnSpc>
                        <a:spcAft>
                          <a:spcPts val="0"/>
                        </a:spcAft>
                      </a:pPr>
                      <a:r>
                        <a:rPr lang="ru-RU" sz="800" dirty="0">
                          <a:latin typeface="Calibri" pitchFamily="34" charset="0"/>
                          <a:cs typeface="Calibri" pitchFamily="34" charset="0"/>
                        </a:rPr>
                        <a:t>7. Веселые гудки</a:t>
                      </a:r>
                    </a:p>
                    <a:p>
                      <a:pPr>
                        <a:lnSpc>
                          <a:spcPct val="115000"/>
                        </a:lnSpc>
                        <a:spcAft>
                          <a:spcPts val="0"/>
                        </a:spcAft>
                      </a:pPr>
                      <a:r>
                        <a:rPr lang="ru-RU" sz="800" dirty="0">
                          <a:latin typeface="Calibri" pitchFamily="34" charset="0"/>
                          <a:cs typeface="Calibri" pitchFamily="34" charset="0"/>
                        </a:rPr>
                        <a:t>8. Кукла учит танцевать</a:t>
                      </a:r>
                      <a:endParaRPr lang="ru-RU" sz="800" dirty="0">
                        <a:latin typeface="Calibri" pitchFamily="34" charset="0"/>
                        <a:ea typeface="Calibri"/>
                        <a:cs typeface="Calibri" pitchFamily="34" charset="0"/>
                      </a:endParaRPr>
                    </a:p>
                  </a:txBody>
                  <a:tcPr marL="42210" marR="42210" marT="0" marB="0"/>
                </a:tc>
              </a:tr>
              <a:tr h="967788">
                <a:tc>
                  <a:txBody>
                    <a:bodyPr/>
                    <a:lstStyle/>
                    <a:p>
                      <a:pPr algn="ctr">
                        <a:lnSpc>
                          <a:spcPct val="115000"/>
                        </a:lnSpc>
                        <a:spcAft>
                          <a:spcPts val="0"/>
                        </a:spcAft>
                      </a:pPr>
                      <a:r>
                        <a:rPr lang="ru-RU" sz="800" b="1" dirty="0">
                          <a:latin typeface="Calibri" pitchFamily="34" charset="0"/>
                          <a:cs typeface="Calibri" pitchFamily="34" charset="0"/>
                        </a:rPr>
                        <a:t>Развитие тембрового слуха</a:t>
                      </a:r>
                    </a:p>
                    <a:p>
                      <a:pPr algn="just">
                        <a:lnSpc>
                          <a:spcPct val="115000"/>
                        </a:lnSpc>
                        <a:spcAft>
                          <a:spcPts val="0"/>
                        </a:spcAft>
                      </a:pPr>
                      <a:r>
                        <a:rPr lang="ru-RU" sz="800" dirty="0">
                          <a:latin typeface="Calibri" pitchFamily="34" charset="0"/>
                          <a:cs typeface="Calibri" pitchFamily="34" charset="0"/>
                        </a:rPr>
                        <a:t>1.Определи инструмент</a:t>
                      </a:r>
                    </a:p>
                    <a:p>
                      <a:pPr algn="just">
                        <a:lnSpc>
                          <a:spcPct val="115000"/>
                        </a:lnSpc>
                        <a:spcAft>
                          <a:spcPts val="0"/>
                        </a:spcAft>
                      </a:pPr>
                      <a:r>
                        <a:rPr lang="ru-RU" sz="800" dirty="0">
                          <a:latin typeface="Calibri" pitchFamily="34" charset="0"/>
                          <a:cs typeface="Calibri" pitchFamily="34" charset="0"/>
                        </a:rPr>
                        <a:t>2. На чем играю?</a:t>
                      </a:r>
                    </a:p>
                    <a:p>
                      <a:pPr algn="just">
                        <a:lnSpc>
                          <a:spcPct val="115000"/>
                        </a:lnSpc>
                        <a:spcAft>
                          <a:spcPts val="0"/>
                        </a:spcAft>
                      </a:pPr>
                      <a:r>
                        <a:rPr lang="ru-RU" sz="800" dirty="0">
                          <a:latin typeface="Calibri" pitchFamily="34" charset="0"/>
                          <a:cs typeface="Calibri" pitchFamily="34" charset="0"/>
                        </a:rPr>
                        <a:t>3. Слушаем внимательно</a:t>
                      </a:r>
                    </a:p>
                    <a:p>
                      <a:pPr algn="just">
                        <a:lnSpc>
                          <a:spcPct val="115000"/>
                        </a:lnSpc>
                        <a:spcAft>
                          <a:spcPts val="0"/>
                        </a:spcAft>
                      </a:pPr>
                      <a:r>
                        <a:rPr lang="ru-RU" sz="800" dirty="0">
                          <a:latin typeface="Calibri" pitchFamily="34" charset="0"/>
                          <a:cs typeface="Calibri" pitchFamily="34" charset="0"/>
                        </a:rPr>
                        <a:t>4. Музыкальные загадки</a:t>
                      </a:r>
                    </a:p>
                    <a:p>
                      <a:pPr algn="ctr">
                        <a:lnSpc>
                          <a:spcPct val="115000"/>
                        </a:lnSpc>
                        <a:spcAft>
                          <a:spcPts val="0"/>
                        </a:spcAft>
                      </a:pPr>
                      <a:r>
                        <a:rPr lang="ru-RU" sz="800" b="1" dirty="0">
                          <a:latin typeface="Calibri" pitchFamily="34" charset="0"/>
                          <a:cs typeface="Calibri" pitchFamily="34" charset="0"/>
                        </a:rPr>
                        <a:t>Развитие детского творчества</a:t>
                      </a:r>
                    </a:p>
                    <a:p>
                      <a:pPr marL="342900" lvl="0" indent="-342900" algn="just">
                        <a:lnSpc>
                          <a:spcPct val="115000"/>
                        </a:lnSpc>
                        <a:spcAft>
                          <a:spcPts val="0"/>
                        </a:spcAft>
                        <a:buFont typeface="+mj-lt"/>
                        <a:buAutoNum type="arabicPeriod"/>
                      </a:pPr>
                      <a:r>
                        <a:rPr lang="ru-RU" sz="800" dirty="0">
                          <a:latin typeface="Calibri" pitchFamily="34" charset="0"/>
                          <a:cs typeface="Calibri" pitchFamily="34" charset="0"/>
                        </a:rPr>
                        <a:t>Музыкальная шкатулка</a:t>
                      </a:r>
                      <a:endParaRPr lang="ru-RU" sz="800" dirty="0">
                        <a:latin typeface="Calibri" pitchFamily="34" charset="0"/>
                        <a:ea typeface="Calibri"/>
                        <a:cs typeface="Calibri" pitchFamily="34" charset="0"/>
                      </a:endParaRPr>
                    </a:p>
                  </a:txBody>
                  <a:tcPr marL="42210" marR="42210" marT="0" marB="0"/>
                </a:tc>
                <a:tc>
                  <a:txBody>
                    <a:bodyPr/>
                    <a:lstStyle/>
                    <a:p>
                      <a:pPr algn="ctr">
                        <a:lnSpc>
                          <a:spcPct val="115000"/>
                        </a:lnSpc>
                        <a:spcAft>
                          <a:spcPts val="0"/>
                        </a:spcAft>
                      </a:pPr>
                      <a:r>
                        <a:rPr lang="ru-RU" sz="800" b="1" dirty="0">
                          <a:latin typeface="Calibri" pitchFamily="34" charset="0"/>
                          <a:cs typeface="Calibri" pitchFamily="34" charset="0"/>
                        </a:rPr>
                        <a:t>Развитие диатонического слуха</a:t>
                      </a:r>
                    </a:p>
                    <a:p>
                      <a:pPr>
                        <a:lnSpc>
                          <a:spcPct val="115000"/>
                        </a:lnSpc>
                        <a:spcAft>
                          <a:spcPts val="0"/>
                        </a:spcAft>
                      </a:pPr>
                      <a:r>
                        <a:rPr lang="ru-RU" sz="800" dirty="0">
                          <a:latin typeface="Calibri" pitchFamily="34" charset="0"/>
                          <a:cs typeface="Calibri" pitchFamily="34" charset="0"/>
                        </a:rPr>
                        <a:t>1.Громко-тих запоем</a:t>
                      </a:r>
                    </a:p>
                    <a:p>
                      <a:pPr>
                        <a:lnSpc>
                          <a:spcPct val="115000"/>
                        </a:lnSpc>
                        <a:spcAft>
                          <a:spcPts val="0"/>
                        </a:spcAft>
                      </a:pPr>
                      <a:r>
                        <a:rPr lang="ru-RU" sz="800" dirty="0">
                          <a:latin typeface="Calibri" pitchFamily="34" charset="0"/>
                          <a:cs typeface="Calibri" pitchFamily="34" charset="0"/>
                        </a:rPr>
                        <a:t>2. Колобок</a:t>
                      </a:r>
                    </a:p>
                    <a:p>
                      <a:pPr>
                        <a:lnSpc>
                          <a:spcPct val="115000"/>
                        </a:lnSpc>
                        <a:spcAft>
                          <a:spcPts val="0"/>
                        </a:spcAft>
                      </a:pPr>
                      <a:r>
                        <a:rPr lang="ru-RU" sz="800" dirty="0">
                          <a:latin typeface="Calibri" pitchFamily="34" charset="0"/>
                          <a:cs typeface="Calibri" pitchFamily="34" charset="0"/>
                        </a:rPr>
                        <a:t>3.Найди щенка</a:t>
                      </a:r>
                    </a:p>
                    <a:p>
                      <a:pPr>
                        <a:lnSpc>
                          <a:spcPct val="115000"/>
                        </a:lnSpc>
                        <a:spcAft>
                          <a:spcPts val="0"/>
                        </a:spcAft>
                      </a:pPr>
                      <a:r>
                        <a:rPr lang="ru-RU" sz="800" dirty="0">
                          <a:latin typeface="Calibri" pitchFamily="34" charset="0"/>
                          <a:cs typeface="Calibri" pitchFamily="34" charset="0"/>
                        </a:rPr>
                        <a:t>4.Наши песни</a:t>
                      </a:r>
                      <a:endParaRPr lang="ru-RU" sz="800" dirty="0">
                        <a:latin typeface="Calibri" pitchFamily="34" charset="0"/>
                        <a:ea typeface="Calibri"/>
                        <a:cs typeface="Calibri" pitchFamily="34" charset="0"/>
                      </a:endParaRPr>
                    </a:p>
                  </a:txBody>
                  <a:tcPr marL="42210" marR="42210" marT="0" marB="0"/>
                </a:tc>
              </a:tr>
              <a:tr h="1106043">
                <a:tc>
                  <a:txBody>
                    <a:bodyPr/>
                    <a:lstStyle/>
                    <a:p>
                      <a:pPr algn="ctr">
                        <a:lnSpc>
                          <a:spcPct val="115000"/>
                        </a:lnSpc>
                        <a:spcAft>
                          <a:spcPts val="0"/>
                        </a:spcAft>
                      </a:pPr>
                      <a:r>
                        <a:rPr lang="ru-RU" sz="800" b="1" dirty="0">
                          <a:latin typeface="Calibri" pitchFamily="34" charset="0"/>
                          <a:cs typeface="Calibri" pitchFamily="34" charset="0"/>
                        </a:rPr>
                        <a:t>Развитие памяти и слуха</a:t>
                      </a:r>
                    </a:p>
                    <a:p>
                      <a:pPr marL="810260" algn="just">
                        <a:lnSpc>
                          <a:spcPct val="115000"/>
                        </a:lnSpc>
                        <a:spcAft>
                          <a:spcPts val="0"/>
                        </a:spcAft>
                      </a:pPr>
                      <a:r>
                        <a:rPr lang="ru-RU" sz="800" dirty="0">
                          <a:latin typeface="Calibri" pitchFamily="34" charset="0"/>
                          <a:cs typeface="Calibri" pitchFamily="34" charset="0"/>
                        </a:rPr>
                        <a:t>1.Сколько нас поет?</a:t>
                      </a:r>
                    </a:p>
                    <a:p>
                      <a:pPr marL="810260" algn="just">
                        <a:lnSpc>
                          <a:spcPct val="115000"/>
                        </a:lnSpc>
                        <a:spcAft>
                          <a:spcPts val="0"/>
                        </a:spcAft>
                      </a:pPr>
                      <a:r>
                        <a:rPr lang="ru-RU" sz="800" dirty="0">
                          <a:latin typeface="Calibri" pitchFamily="34" charset="0"/>
                          <a:cs typeface="Calibri" pitchFamily="34" charset="0"/>
                        </a:rPr>
                        <a:t>2.Слушаем музыку</a:t>
                      </a:r>
                    </a:p>
                    <a:p>
                      <a:pPr marL="810260" algn="just">
                        <a:lnSpc>
                          <a:spcPct val="115000"/>
                        </a:lnSpc>
                        <a:spcAft>
                          <a:spcPts val="0"/>
                        </a:spcAft>
                      </a:pPr>
                      <a:r>
                        <a:rPr lang="ru-RU" sz="800" dirty="0">
                          <a:latin typeface="Calibri" pitchFamily="34" charset="0"/>
                          <a:cs typeface="Calibri" pitchFamily="34" charset="0"/>
                        </a:rPr>
                        <a:t>3.Волшебный волчок</a:t>
                      </a:r>
                    </a:p>
                    <a:p>
                      <a:pPr marL="810260" algn="just">
                        <a:lnSpc>
                          <a:spcPct val="115000"/>
                        </a:lnSpc>
                        <a:spcAft>
                          <a:spcPts val="0"/>
                        </a:spcAft>
                      </a:pPr>
                      <a:r>
                        <a:rPr lang="ru-RU" sz="800" dirty="0">
                          <a:latin typeface="Calibri" pitchFamily="34" charset="0"/>
                          <a:cs typeface="Calibri" pitchFamily="34" charset="0"/>
                        </a:rPr>
                        <a:t>4. Музыкальные кубики</a:t>
                      </a:r>
                    </a:p>
                    <a:p>
                      <a:pPr marL="810260" algn="just">
                        <a:lnSpc>
                          <a:spcPct val="115000"/>
                        </a:lnSpc>
                        <a:spcAft>
                          <a:spcPts val="0"/>
                        </a:spcAft>
                      </a:pPr>
                      <a:r>
                        <a:rPr lang="ru-RU" sz="800" dirty="0">
                          <a:latin typeface="Calibri" pitchFamily="34" charset="0"/>
                          <a:cs typeface="Calibri" pitchFamily="34" charset="0"/>
                        </a:rPr>
                        <a:t>5.Что делают в домике?</a:t>
                      </a:r>
                    </a:p>
                    <a:p>
                      <a:pPr marL="810260" algn="just">
                        <a:lnSpc>
                          <a:spcPct val="115000"/>
                        </a:lnSpc>
                        <a:spcAft>
                          <a:spcPts val="0"/>
                        </a:spcAft>
                      </a:pPr>
                      <a:r>
                        <a:rPr lang="ru-RU" sz="800" dirty="0">
                          <a:latin typeface="Calibri" pitchFamily="34" charset="0"/>
                          <a:cs typeface="Calibri" pitchFamily="34" charset="0"/>
                        </a:rPr>
                        <a:t>6. Музыкальное лото по памяти</a:t>
                      </a:r>
                    </a:p>
                    <a:p>
                      <a:pPr marL="810260" algn="just">
                        <a:lnSpc>
                          <a:spcPct val="115000"/>
                        </a:lnSpc>
                        <a:spcAft>
                          <a:spcPts val="0"/>
                        </a:spcAft>
                      </a:pPr>
                      <a:r>
                        <a:rPr lang="ru-RU" sz="800" dirty="0">
                          <a:latin typeface="Calibri" pitchFamily="34" charset="0"/>
                          <a:cs typeface="Calibri" pitchFamily="34" charset="0"/>
                        </a:rPr>
                        <a:t>7. Кто больше знает</a:t>
                      </a:r>
                      <a:endParaRPr lang="ru-RU" sz="800" dirty="0">
                        <a:latin typeface="Calibri" pitchFamily="34" charset="0"/>
                        <a:ea typeface="Calibri"/>
                        <a:cs typeface="Calibri" pitchFamily="34" charset="0"/>
                      </a:endParaRPr>
                    </a:p>
                  </a:txBody>
                  <a:tcPr marL="42210" marR="42210" marT="0" marB="0"/>
                </a:tc>
                <a:tc>
                  <a:txBody>
                    <a:bodyPr/>
                    <a:lstStyle/>
                    <a:p>
                      <a:pPr algn="ctr">
                        <a:lnSpc>
                          <a:spcPct val="115000"/>
                        </a:lnSpc>
                        <a:spcAft>
                          <a:spcPts val="0"/>
                        </a:spcAft>
                      </a:pPr>
                      <a:r>
                        <a:rPr lang="ru-RU" sz="800" b="1" dirty="0">
                          <a:latin typeface="Calibri" pitchFamily="34" charset="0"/>
                          <a:cs typeface="Calibri" pitchFamily="34" charset="0"/>
                        </a:rPr>
                        <a:t>Развитие памяти и музыкального слуха</a:t>
                      </a:r>
                    </a:p>
                    <a:p>
                      <a:pPr marL="342900" lvl="0" indent="-342900">
                        <a:lnSpc>
                          <a:spcPct val="115000"/>
                        </a:lnSpc>
                        <a:spcAft>
                          <a:spcPts val="0"/>
                        </a:spcAft>
                        <a:buFont typeface="+mj-lt"/>
                        <a:buAutoNum type="arabicPeriod"/>
                      </a:pPr>
                      <a:r>
                        <a:rPr lang="ru-RU" sz="800" dirty="0">
                          <a:latin typeface="Calibri" pitchFamily="34" charset="0"/>
                          <a:cs typeface="Calibri" pitchFamily="34" charset="0"/>
                        </a:rPr>
                        <a:t>Какая музыка?</a:t>
                      </a:r>
                    </a:p>
                    <a:p>
                      <a:pPr marL="342900" lvl="0" indent="-342900">
                        <a:lnSpc>
                          <a:spcPct val="115000"/>
                        </a:lnSpc>
                        <a:spcAft>
                          <a:spcPts val="0"/>
                        </a:spcAft>
                        <a:buFont typeface="+mj-lt"/>
                        <a:buAutoNum type="arabicPeriod"/>
                      </a:pPr>
                      <a:r>
                        <a:rPr lang="ru-RU" sz="800" dirty="0">
                          <a:latin typeface="Calibri" pitchFamily="34" charset="0"/>
                          <a:cs typeface="Calibri" pitchFamily="34" charset="0"/>
                        </a:rPr>
                        <a:t>Песня – танец – марш</a:t>
                      </a:r>
                    </a:p>
                    <a:p>
                      <a:pPr marL="142875" algn="ctr">
                        <a:lnSpc>
                          <a:spcPct val="115000"/>
                        </a:lnSpc>
                        <a:spcAft>
                          <a:spcPts val="0"/>
                        </a:spcAft>
                      </a:pPr>
                      <a:r>
                        <a:rPr lang="ru-RU" sz="800" b="1" dirty="0">
                          <a:latin typeface="Calibri" pitchFamily="34" charset="0"/>
                          <a:cs typeface="Calibri" pitchFamily="34" charset="0"/>
                        </a:rPr>
                        <a:t>На закрепление пройденного музыкального материала</a:t>
                      </a:r>
                    </a:p>
                    <a:p>
                      <a:pPr>
                        <a:lnSpc>
                          <a:spcPct val="115000"/>
                        </a:lnSpc>
                        <a:spcAft>
                          <a:spcPts val="0"/>
                        </a:spcAft>
                      </a:pPr>
                      <a:r>
                        <a:rPr lang="ru-RU" sz="800" dirty="0">
                          <a:latin typeface="Calibri" pitchFamily="34" charset="0"/>
                          <a:cs typeface="Calibri" pitchFamily="34" charset="0"/>
                        </a:rPr>
                        <a:t>1.Сладкий колпачок</a:t>
                      </a:r>
                    </a:p>
                    <a:p>
                      <a:pPr>
                        <a:lnSpc>
                          <a:spcPct val="115000"/>
                        </a:lnSpc>
                        <a:spcAft>
                          <a:spcPts val="0"/>
                        </a:spcAft>
                      </a:pPr>
                      <a:r>
                        <a:rPr lang="ru-RU" sz="800" dirty="0">
                          <a:latin typeface="Calibri" pitchFamily="34" charset="0"/>
                          <a:cs typeface="Calibri" pitchFamily="34" charset="0"/>
                        </a:rPr>
                        <a:t>2. Музыкальный секрет</a:t>
                      </a:r>
                    </a:p>
                    <a:p>
                      <a:pPr>
                        <a:lnSpc>
                          <a:spcPct val="115000"/>
                        </a:lnSpc>
                        <a:spcAft>
                          <a:spcPts val="0"/>
                        </a:spcAft>
                      </a:pPr>
                      <a:r>
                        <a:rPr lang="ru-RU" sz="800" dirty="0">
                          <a:latin typeface="Calibri" pitchFamily="34" charset="0"/>
                          <a:cs typeface="Calibri" pitchFamily="34" charset="0"/>
                        </a:rPr>
                        <a:t>3.Поможем Дюймовочке</a:t>
                      </a:r>
                      <a:endParaRPr lang="ru-RU" sz="800" dirty="0">
                        <a:latin typeface="Calibri" pitchFamily="34" charset="0"/>
                        <a:ea typeface="Calibri"/>
                        <a:cs typeface="Calibri" pitchFamily="34" charset="0"/>
                      </a:endParaRPr>
                    </a:p>
                  </a:txBody>
                  <a:tcPr marL="42210" marR="42210" marT="0" marB="0"/>
                </a:tc>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30721" name="Rectangle 1"/>
          <p:cNvSpPr>
            <a:spLocks noChangeArrowheads="1"/>
          </p:cNvSpPr>
          <p:nvPr/>
        </p:nvSpPr>
        <p:spPr bwMode="auto">
          <a:xfrm>
            <a:off x="260648" y="-180528"/>
            <a:ext cx="6336704"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Batang" pitchFamily="18" charset="-127"/>
              <a:ea typeface="Batang" pitchFamily="18" charset="-127"/>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lang="ru-RU" sz="1400" b="1" dirty="0" smtClean="0">
              <a:latin typeface="Calibri" pitchFamily="34" charset="0"/>
              <a:ea typeface="Batang" pitchFamily="18" charset="-127"/>
              <a:cs typeface="Calibri"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памяти и слуха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«Слушаем музыку»</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5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 4—5 картинок, иллюстрирующих содержание знакомых детям музыкальных произведений (это могут быть и инструментальные пьесы), проигрыватель с пластинками.</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5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 Дети рассаживаются полукругом, перед ними на столе располагают картинки так, чтобы они хорошо были видны всем играющим. Проигрывают какое-либо музыкальное произведение. Вызванный ребенок должен найти соответствующую картинку, назвать произведение и композитора, написавшего эту музыку. Если ответ правильный, все хлопают.</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5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проводится на музыкальном занятии и в свободное от занятий время.</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30722" name="Rectangle 2"/>
          <p:cNvSpPr>
            <a:spLocks noChangeArrowheads="1"/>
          </p:cNvSpPr>
          <p:nvPr/>
        </p:nvSpPr>
        <p:spPr bwMode="auto">
          <a:xfrm>
            <a:off x="332656" y="5029891"/>
            <a:ext cx="6336704"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памяти и слуха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«Волшебный волчок»</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На планшете располагаются иллюстрации к программным произведениях по слушанию или пению, в центре вращающаяся стрелка.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a:t>
            </a:r>
            <a:r>
              <a:rPr kumimoji="0" lang="ru-RU" sz="1200" b="0" i="1" u="sng" strike="noStrike" cap="none" normalizeH="0" baseline="0" dirty="0" smtClean="0">
                <a:ln>
                  <a:noFill/>
                </a:ln>
                <a:solidFill>
                  <a:schemeClr val="tx1"/>
                </a:solidFill>
                <a:effectLst/>
                <a:latin typeface="Calibri" pitchFamily="34" charset="0"/>
                <a:ea typeface="Batang" pitchFamily="18" charset="-127"/>
                <a:cs typeface="Calibri" pitchFamily="34" charset="0"/>
              </a:rPr>
              <a:t>Вариант 1.</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В грамзаписи или на фортепиано исполняется знакомое детям произведение. Вызванный ребенок указывает стрелкой на соответствующую иллюстрацию, называет композитора, написавшего музыку.</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1" u="sng" strike="noStrike" cap="none" normalizeH="0" baseline="0" dirty="0" smtClean="0">
                <a:ln>
                  <a:noFill/>
                </a:ln>
                <a:solidFill>
                  <a:schemeClr val="tx1"/>
                </a:solidFill>
                <a:effectLst/>
                <a:latin typeface="Calibri" pitchFamily="34" charset="0"/>
                <a:ea typeface="Batang" pitchFamily="18" charset="-127"/>
                <a:cs typeface="Calibri" pitchFamily="34" charset="0"/>
              </a:rPr>
              <a:t>Вариант 2.</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Ведущий исполняет на металлофоне мелодию программной песни. Ребенок стрелкой указывает на картинку, которая подходит по содержанию к данной мелодии.</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1" u="sng" strike="noStrike" cap="none" normalizeH="0" baseline="0" dirty="0" smtClean="0">
                <a:ln>
                  <a:noFill/>
                </a:ln>
                <a:solidFill>
                  <a:schemeClr val="tx1"/>
                </a:solidFill>
                <a:effectLst/>
                <a:latin typeface="Calibri" pitchFamily="34" charset="0"/>
                <a:ea typeface="Batang" pitchFamily="18" charset="-127"/>
                <a:cs typeface="Calibri" pitchFamily="34" charset="0"/>
              </a:rPr>
              <a:t>Вариант 3.</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Ребенок-ведущий стрелкой указывает на какую-либо картинку, остальные дети поют песню, соответствующую содержанию этой картинки.</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Первый и второй варианты игры используются на музыкальных занятиях в разделе слушания и пения. Третий вариант обыгрывается детьми самостоятельно в свободное от занятий время.</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может быть использована и в группах младшего дошкольного возраста.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29697" name="Rectangle 1"/>
          <p:cNvSpPr>
            <a:spLocks noChangeArrowheads="1"/>
          </p:cNvSpPr>
          <p:nvPr/>
        </p:nvSpPr>
        <p:spPr bwMode="auto">
          <a:xfrm>
            <a:off x="188640" y="822068"/>
            <a:ext cx="648072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памяти и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«Что делают в домике?»</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На планшете изображены сказочные домики с открывающимися ставнями. В окошках домиков находятся рисунки, соответствующие музыке: танец, марш и колыбельная. Проигрыватель с пластинками и поощрительные значки.</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Воспитатель-ведущий предлагает детям послушать музыку и угадать, что происходит в домике. Музыкальный руководитель играет на фортепиано (или звучит мелодия в грамзаписи). По музыке дети узнают, например, «Детскую польку» М. Глинки, Ребенок говорит: «В домике танцуют». Для проверки ему разрешается открыть ставни домика, в окошке рисунок с изображением танцующих детей. За правильный ответ он получает поощрительный значок. Выигрывает тот, кто получит большее число значков.</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проводится на занятии и в свободное от занятий время.</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10241" name="Rectangle 1"/>
          <p:cNvSpPr>
            <a:spLocks noChangeArrowheads="1"/>
          </p:cNvSpPr>
          <p:nvPr/>
        </p:nvSpPr>
        <p:spPr bwMode="auto">
          <a:xfrm>
            <a:off x="116632" y="5168970"/>
            <a:ext cx="648072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памяти и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«Музыкальное лото по памяти»</a:t>
            </a: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Программное содержание.</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Закреплять знания о музыкальных инструментах и их принадлежности к тому или иному виду оркестра: народному, симфоническому, духовому, детскому, эстрадному, а также развивать память, выдержку и внимание. </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Карточки с изображением музыкальных инструментов, большие карты с изображением разных видов оркестра. На одну большую карту помещается восемь маленьких карточек.</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Педагог раздаёт детям по одной большой карте, а маленькие картинки раскладываются на середине стола рисунком вверх. В течение какого-то промежутка времени дети запоминают их расположение. Затем все картинки переворачиваются. Дети по очереди открывают по одной картинке. Если это их картинка, то забирают её себе, если нет, кладут обратно рисунком вниз. Игрок, первым заполнивший свою большую карту, выигрывает.</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28674" name="Rectangle 2"/>
          <p:cNvSpPr>
            <a:spLocks noChangeArrowheads="1"/>
          </p:cNvSpPr>
          <p:nvPr/>
        </p:nvSpPr>
        <p:spPr bwMode="auto">
          <a:xfrm>
            <a:off x="0" y="673115"/>
            <a:ext cx="6858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памяти и слуха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«Музыкальные кубики»</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Кубик на каждой стороне его нарисована картинка, передающая содержание Песни; СD </a:t>
            </a:r>
            <a:r>
              <a:rPr kumimoji="0" lang="ru-RU" sz="1400" b="0" i="0" u="none" strike="noStrike" cap="none" normalizeH="0" baseline="0" dirty="0" err="1" smtClean="0">
                <a:ln>
                  <a:noFill/>
                </a:ln>
                <a:solidFill>
                  <a:schemeClr val="tx1"/>
                </a:solidFill>
                <a:effectLst/>
                <a:latin typeface="Calibri" pitchFamily="34" charset="0"/>
                <a:ea typeface="Batang" pitchFamily="18" charset="-127"/>
                <a:cs typeface="Calibri" pitchFamily="34" charset="0"/>
              </a:rPr>
              <a:t>c</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записью программных произведений.</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8673" name="Рисунок 16" descr="http://pic.zabawki.info.pl/allegro/kskids/ka10664_kostka_3.jpg"/>
          <p:cNvPicPr>
            <a:picLocks noChangeAspect="1" noChangeArrowheads="1"/>
          </p:cNvPicPr>
          <p:nvPr/>
        </p:nvPicPr>
        <p:blipFill>
          <a:blip r:embed="rId3" cstate="print"/>
          <a:srcRect l="6833" t="4651" r="7819" b="4289"/>
          <a:stretch>
            <a:fillRect/>
          </a:stretch>
        </p:blipFill>
        <p:spPr bwMode="auto">
          <a:xfrm>
            <a:off x="4149080" y="2555776"/>
            <a:ext cx="1682750" cy="1804988"/>
          </a:xfrm>
          <a:prstGeom prst="rect">
            <a:avLst/>
          </a:prstGeom>
          <a:noFill/>
        </p:spPr>
      </p:pic>
      <p:sp>
        <p:nvSpPr>
          <p:cNvPr id="28675" name="Rectangle 3"/>
          <p:cNvSpPr>
            <a:spLocks noChangeArrowheads="1"/>
          </p:cNvSpPr>
          <p:nvPr/>
        </p:nvSpPr>
        <p:spPr bwMode="auto">
          <a:xfrm>
            <a:off x="404664" y="1691680"/>
            <a:ext cx="594928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Ведущий проигрывает  на СD вступление к какому-нибудь знакомому детям произведению. Вызванный ребенок находит среди  граней нужную.</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9217" name="Rectangle 1"/>
          <p:cNvSpPr>
            <a:spLocks noChangeArrowheads="1"/>
          </p:cNvSpPr>
          <p:nvPr/>
        </p:nvSpPr>
        <p:spPr bwMode="auto">
          <a:xfrm>
            <a:off x="260648" y="5076056"/>
            <a:ext cx="6336704" cy="29854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памяти и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«Кто больше знает?»</a:t>
            </a: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360363"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Программное содержание</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Расширять и закреплять знания о музыкальных инструментах (внешний вид, звучание, название)</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360363"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Карточки с изображением различных музыкальных инструментов, с которыми дети уже знакомы с предыдущих музыкальных занятий.</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360363"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Ведущий (может быть как педагог, так и ребёнок) перемешивает карточки и, показывая играющим по одной, спрашивает: «Что это?» тот, кто первым правильно назовёт, что на ней изображено, получает карточку себе.</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3603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продолжается до тех пор, пока карточки не закончатся. Выигрывает тот, кто соберёт больше карточек.</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8193" name="Rectangle 1"/>
          <p:cNvSpPr>
            <a:spLocks noChangeArrowheads="1"/>
          </p:cNvSpPr>
          <p:nvPr/>
        </p:nvSpPr>
        <p:spPr bwMode="auto">
          <a:xfrm>
            <a:off x="260648" y="202484"/>
            <a:ext cx="6408712" cy="38779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чувства ритма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«Определи по ритму»</a:t>
            </a: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Цель: </a:t>
            </a: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развитие чувства ритма.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Игровой материал: </a:t>
            </a: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карточки, на одной половине которых изображен ритмический рисунок знакомой детям песни, другая половина пустая; картинки, иллюстрирующие содержание песни; детские музыкальные инструменты – группа ударных (ложки, угольник, барабан, музыкальный молоточек и др.). Каждому дают по 2 – 3 карточки.</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Ход игры:</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Ребёнок-ведущий исполняет ритмический рисунок знакомой песни на одном из инструментов.  Дети по ритму определяют песню и картинкой закрывают, пустую половину карточки, (картинку после правильного ответа даёт ведущий).</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При повторении игры ведущим становится тот, кто ни разу не ошибся. </a:t>
            </a:r>
            <a:r>
              <a:rPr kumimoji="0" lang="en-US"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a:t>
            </a: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Одному ребёнку можно дать большее число карточек (3-4).</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7" name="Rectangle 2"/>
          <p:cNvSpPr>
            <a:spLocks noChangeArrowheads="1"/>
          </p:cNvSpPr>
          <p:nvPr/>
        </p:nvSpPr>
        <p:spPr bwMode="auto">
          <a:xfrm>
            <a:off x="0" y="683568"/>
            <a:ext cx="6858000" cy="29854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звуковысотного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«Музыкальные птенчики»</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Цель</a:t>
            </a: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закрепление знаний о высоте звука (высокий и низкий), развитие детского творчества.</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Игровой материал</a:t>
            </a: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Демонстрационный: </a:t>
            </a: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картина с изображением дерева, ветки которого расположены в виде нотоносца; птички – 5 шт., набор шапочек для «птичек».</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Раздаточный: </a:t>
            </a: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картина с изображением дерева, ветки которого расположены в виде нотоносца; птички – 5 шт. комплект готовится на каждого ребёнка.</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Ход игры:</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sng" strike="noStrike" cap="none" normalizeH="0" baseline="0" dirty="0" smtClean="0">
                <a:ln>
                  <a:noFill/>
                </a:ln>
                <a:solidFill>
                  <a:srgbClr val="000000"/>
                </a:solidFill>
                <a:effectLst/>
                <a:latin typeface="Calibri" pitchFamily="34" charset="0"/>
                <a:ea typeface="Batang" pitchFamily="18" charset="-127"/>
                <a:cs typeface="Calibri" pitchFamily="34" charset="0"/>
              </a:rPr>
              <a:t>Педагог</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Наступила весна, вернулись из тёплых краёв птицы, свили гнёзда и вывели птенчиков. Обрадовались птенчики, что научились летать, и стали летать с веточки на веточку порхать, песенки петь.</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Педагог выбирает маму-птичку и птенчиков. Надевает на них шапочки и даёт им в руки изображения птиц.</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7170" name="Rectangle 2"/>
          <p:cNvSpPr>
            <a:spLocks noChangeArrowheads="1"/>
          </p:cNvSpPr>
          <p:nvPr/>
        </p:nvSpPr>
        <p:spPr bwMode="auto">
          <a:xfrm>
            <a:off x="260648" y="5148064"/>
            <a:ext cx="6408712"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sng" strike="noStrike" cap="none" normalizeH="0" baseline="0" dirty="0" smtClean="0">
                <a:ln>
                  <a:noFill/>
                </a:ln>
                <a:solidFill>
                  <a:srgbClr val="000000"/>
                </a:solidFill>
                <a:effectLst/>
                <a:latin typeface="Calibri" pitchFamily="34" charset="0"/>
                <a:ea typeface="Batang" pitchFamily="18" charset="-127"/>
                <a:cs typeface="Calibri" pitchFamily="34" charset="0"/>
              </a:rPr>
              <a:t>Дети </a:t>
            </a: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(поют попевку):</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Мы птенчики весёлые,</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Умеем мы летать</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И с веточки на веточку</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Нам весело порхать.</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Дети - птенчики, поют свою песенку и раскладывают изображения по верхним веткам дерева, называя по их именам: птенчик РЕ, птенчик СИ и т. д.</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Не хочу к тебе лететь,</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Буду здесь я песни петь.</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Затем свою песенку поёт мама, она «слетает вниз» и зовет к себе малышей.</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А мамочка волнуется:</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Лети-ка птенчик, вниз!</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Спою я колыбельную,</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И ты уснёшь, малыш!</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Каждый птенчик поочерёдно </a:t>
            </a:r>
            <a:r>
              <a:rPr kumimoji="0" lang="ru-RU" sz="120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пропевает </a:t>
            </a: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свой звук, слетает с дерева и садится рядом с мамой. По окончании игры все дети пропевают имена (названия нот) птенчиков и возвращают их на веточки.</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6145" name="Rectangle 1"/>
          <p:cNvSpPr>
            <a:spLocks noChangeArrowheads="1"/>
          </p:cNvSpPr>
          <p:nvPr/>
        </p:nvSpPr>
        <p:spPr bwMode="auto">
          <a:xfrm>
            <a:off x="260648" y="703893"/>
            <a:ext cx="6336704" cy="29854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чувства ритма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«Учитесь танцевать»</a:t>
            </a: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Цель: </a:t>
            </a: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развитие чувства ритма.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Игровой материал: </a:t>
            </a: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большая матрёшка и маленькие по числу играющих.</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Ход игры:</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Игра проводится с подгруппой детей. Все сидят вокруг стола. У воспитателя большая матрёшка, у детей – маленькие. «Большая матрёшка учит танцевать маленьких» – говорит воспитатель и отстукивает своей матрёшкой по столу несложный ритмический рисунок. Все дети одновременно повторяют этот ритм своими матрёшками.</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При повторении игры ведущим может стать ребёнок, правильно выполнивший задание.</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6146" name="Rectangle 2"/>
          <p:cNvSpPr>
            <a:spLocks noChangeArrowheads="1"/>
          </p:cNvSpPr>
          <p:nvPr/>
        </p:nvSpPr>
        <p:spPr bwMode="auto">
          <a:xfrm>
            <a:off x="332656" y="5020018"/>
            <a:ext cx="6264696"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чувства ритма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«Выполни задание»</a:t>
            </a:r>
            <a:endParaRPr kumimoji="0" lang="en-US" sz="18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Цель: </a:t>
            </a:r>
            <a:r>
              <a:rPr kumimoji="0" lang="ru-RU" sz="16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развитие чувства ритма.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Игровой материал: </a:t>
            </a:r>
            <a:r>
              <a:rPr kumimoji="0" lang="ru-RU" sz="16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фланелеграф, карточки с изображением коротких и длинных звуков, детские музыкальные инструменты (металлофон, арфа, баян, триола).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Ход игры:</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Музыкальный руководитель – ведущий проигрывает на одном из инструментов ритмический рисунок. Ребёнок должен выложить его карточками на фланелеграфе.</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Количество карточек можно увеличить. В этом случае каждый играющий будет выкладывать ритмический рисунок на столе.</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5121" name="Rectangle 1"/>
          <p:cNvSpPr>
            <a:spLocks noChangeArrowheads="1"/>
          </p:cNvSpPr>
          <p:nvPr/>
        </p:nvSpPr>
        <p:spPr bwMode="auto">
          <a:xfrm>
            <a:off x="116632" y="467544"/>
            <a:ext cx="6552728" cy="3908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чувства ритма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«Веселые гудки»</a:t>
            </a: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Цель: </a:t>
            </a: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развитие чувства ритма.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Игровой материал.</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Демонстрационный: </a:t>
            </a: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фланелеграф, рисунки паровоза и парохода.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Раздаточный: </a:t>
            </a: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карточки (30х9см) и по три полоски из картона: широкие (3х6см) – долгий звук, узкие (1,5х6см) – короткий. Один комплект готовится на каждого ребёнка.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Ход игры:</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Педагог:</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Смотрите, ребята, какой красивый пароход плывёт по морю. Он хочет вас поприветствовать своим весёлым гудком. (Прикрепляет пароход на фланелеграф). Вот так! (изображает на фортепиано ритмический рисунок).</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Дети отхлопывают ритм и выкладывают его полосками у себя на карточках.</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a:t>
            </a: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Аналогично игра проводится с паровозом.</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2" name="Rectangle 2"/>
          <p:cNvSpPr>
            <a:spLocks noChangeArrowheads="1"/>
          </p:cNvSpPr>
          <p:nvPr/>
        </p:nvSpPr>
        <p:spPr bwMode="auto">
          <a:xfrm>
            <a:off x="188640" y="4993596"/>
            <a:ext cx="6480720"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чувства ритма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«Кукла учит танцевать»</a:t>
            </a: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Цель: </a:t>
            </a: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развитие чувства ритма.</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Игровой материал:</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Демонстрационный: </a:t>
            </a: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большая куколка, разрисованная в русском стиле. Она вырезана из фанеры в закреплена на подставке, высота ее 65 см. Одна рука прикреплена так, что может двигаться вправо-влево. Внизу у кисти приделан кубик, так, чтобы он стучал по краю сарафана. Можно также сделать и другую руку, чтобы работать ими одновременно или поочередно.</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Ход игры:</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Звучит русская народная мелодия «Ах, ты береза».</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Педагог:</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Сегодня, ребята, я познакомлю вас с удивительной куколкой. Ох, и плясать-то она искусница! Сама умеет и вас научит! Как она похлопает, так вы и повторяйте. Дети повторяют ритмический рисунок хлопками, ногами. Можно взять в руки ложки, кубики, палочки, бубен. Если разделить детей по подгруппам и дать разные предметы, то получится оркестр.</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4097" name="Rectangle 1"/>
          <p:cNvSpPr>
            <a:spLocks noChangeArrowheads="1"/>
          </p:cNvSpPr>
          <p:nvPr/>
        </p:nvSpPr>
        <p:spPr bwMode="auto">
          <a:xfrm>
            <a:off x="260648" y="648977"/>
            <a:ext cx="6336704" cy="27699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диатонического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«Громко, тихо запоем»</a:t>
            </a: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Игровой материал: </a:t>
            </a: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любая игрушка</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Ход игры:</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Дети выбирают водящего. Он уходит из комнаты. Все договариваются, куда спрятать игрушку. Водящий должен найти её, руководствуясь громкостью звучания песни, которую поют все дети: звучание усиливается по мере приближения к месту, где находится игрушка, или ослабевает по мере удаления от неё. Если ребёнок успешно справился с заданием, при повторении игры он имеет право спрятать игрушку.</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88900" algn="just" defTabSz="914400" rtl="0" eaLnBrk="0" fontAlgn="base" latinLnBrk="0" hangingPunct="0">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Игру можно провести как развлечение.</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4098" name="Rectangle 2"/>
          <p:cNvSpPr>
            <a:spLocks noChangeArrowheads="1"/>
          </p:cNvSpPr>
          <p:nvPr/>
        </p:nvSpPr>
        <p:spPr bwMode="auto">
          <a:xfrm>
            <a:off x="260648" y="5076056"/>
            <a:ext cx="6336704"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памяти и музыкального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«Песня – танец - марш»</a:t>
            </a: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Цель: </a:t>
            </a: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развитие памяти и музыкального слуха.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Игровой материал: </a:t>
            </a: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на планшете изображены </a:t>
            </a:r>
            <a:endParaRPr kumimoji="0" lang="en-US"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сказочные домики с открывающимися </a:t>
            </a:r>
            <a:endParaRPr kumimoji="0" lang="en-US"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ставнями. В окошках домиков находятся </a:t>
            </a:r>
            <a:endParaRPr kumimoji="0" lang="en-US"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рисунки, соответствующие музыке: танец,</a:t>
            </a:r>
            <a:endParaRPr kumimoji="0" lang="en-US"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марш и колыбельная. Проигрыватель с пластинками и поощрительные значки.</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Ход игры:</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Педагог- ведущий предлагает детям послушать музыку и угадать, что происходит в домике. Музыкальный руководитель играет на фортепиано (или звучит мелодия в грамзаписи). По музыке дети узнают, например, «Детскую польку» М. Глинки. Ребёнок говорит: «В домике танцуют». Для проверки  ему разрешается открыть ставни домика, в окошке рисунок с изображением танцующих детей. За правильный ответ он получает поощрительный значок. Выигрывает тот, кто получит большее число значков.</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8890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a:t>
            </a: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Игра проводится на занятии и в свободное от занятий время.</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pic>
        <p:nvPicPr>
          <p:cNvPr id="8" name="Рисунок 7" descr="http://images.myshared.ru/6/625689/slide_1.jpg"/>
          <p:cNvPicPr/>
          <p:nvPr/>
        </p:nvPicPr>
        <p:blipFill>
          <a:blip r:embed="rId3" cstate="print">
            <a:clrChange>
              <a:clrFrom>
                <a:srgbClr val="FFFFFF"/>
              </a:clrFrom>
              <a:clrTo>
                <a:srgbClr val="FFFFFF">
                  <a:alpha val="0"/>
                </a:srgbClr>
              </a:clrTo>
            </a:clrChange>
          </a:blip>
          <a:srcRect l="2005" t="26980" r="2093" b="14604"/>
          <a:stretch>
            <a:fillRect/>
          </a:stretch>
        </p:blipFill>
        <p:spPr bwMode="auto">
          <a:xfrm>
            <a:off x="3789040" y="5364088"/>
            <a:ext cx="2849836" cy="1254642"/>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3073" name="Rectangle 1"/>
          <p:cNvSpPr>
            <a:spLocks noChangeArrowheads="1"/>
          </p:cNvSpPr>
          <p:nvPr/>
        </p:nvSpPr>
        <p:spPr bwMode="auto">
          <a:xfrm>
            <a:off x="260648" y="944596"/>
            <a:ext cx="6336704" cy="23391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памяти и музыкального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«Какая музыка?»</a:t>
            </a: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Цель: </a:t>
            </a: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развитие памяти и музыкального слуха</a:t>
            </a:r>
            <a:r>
              <a:rPr lang="en-US" sz="1400" dirty="0" smtClean="0">
                <a:solidFill>
                  <a:srgbClr val="000000"/>
                </a:solidFill>
                <a:latin typeface="Calibri" pitchFamily="34" charset="0"/>
                <a:ea typeface="Batang" pitchFamily="18" charset="-127"/>
                <a:cs typeface="Calibri" pitchFamily="34" charset="0"/>
              </a:rPr>
              <a:t>.</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Игровой материал: </a:t>
            </a: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магнитофон, записи вальса, пляски, польки; карточки с изображением танцующих вальс, народную пляску и польку.</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Ход игры:</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Детям раздают карточки. Педагог  проигрывает аудиозапись музыкальных пьес, соответствующие содержанию рисунков на карточках. Дети узнают произведение и поднимают нужную карточку.</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p:txBody>
      </p:sp>
      <p:pic>
        <p:nvPicPr>
          <p:cNvPr id="7" name="Рисунок 6" descr="http://cs540107.vk.me/c540101/v540101042/2614b/ayLet4ZnVh8.jpg"/>
          <p:cNvPicPr/>
          <p:nvPr/>
        </p:nvPicPr>
        <p:blipFill>
          <a:blip r:embed="rId3" cstate="print">
            <a:clrChange>
              <a:clrFrom>
                <a:srgbClr val="FFFDFE"/>
              </a:clrFrom>
              <a:clrTo>
                <a:srgbClr val="FFFDFE">
                  <a:alpha val="0"/>
                </a:srgbClr>
              </a:clrTo>
            </a:clrChange>
          </a:blip>
          <a:srcRect r="-24" b="20455"/>
          <a:stretch>
            <a:fillRect/>
          </a:stretch>
        </p:blipFill>
        <p:spPr bwMode="auto">
          <a:xfrm>
            <a:off x="1268760" y="3275856"/>
            <a:ext cx="4151941" cy="1073888"/>
          </a:xfrm>
          <a:prstGeom prst="rect">
            <a:avLst/>
          </a:prstGeom>
          <a:noFill/>
          <a:ln w="9525">
            <a:noFill/>
            <a:miter lim="800000"/>
            <a:headEnd/>
            <a:tailEnd/>
          </a:ln>
        </p:spPr>
      </p:pic>
      <p:sp>
        <p:nvSpPr>
          <p:cNvPr id="3075" name="Rectangle 3"/>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076" name="Rectangle 4"/>
          <p:cNvSpPr>
            <a:spLocks noChangeArrowheads="1"/>
          </p:cNvSpPr>
          <p:nvPr/>
        </p:nvSpPr>
        <p:spPr bwMode="auto">
          <a:xfrm>
            <a:off x="260648" y="5089268"/>
            <a:ext cx="6408712" cy="33855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на закрепление пройденного музыкального материала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«Сладкий колпачок»</a:t>
            </a:r>
            <a:r>
              <a:rPr kumimoji="0" lang="ru-RU" sz="11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endParaRPr kumimoji="0" lang="en-US" sz="1100" b="0"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Игровой материал:</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Демонстрационный: </a:t>
            </a:r>
            <a:r>
              <a:rPr kumimoji="0" lang="ru-RU" sz="11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колпачки разных цветов по </a:t>
            </a:r>
            <a:endParaRPr kumimoji="0" lang="en-US" sz="11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количеству музыкальных номеров и ещё один –</a:t>
            </a:r>
            <a:endParaRPr kumimoji="0" lang="en-US" sz="11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для конфет, карточки с заданием (спеть знакомую</a:t>
            </a:r>
            <a:endParaRPr kumimoji="0" lang="en-US" sz="11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песню, исполнить танец, хоровод, прочитать стихи). На карточках – рисунки  по сюжету произведения или текст, который читает взрослый. Конфеты </a:t>
            </a:r>
            <a:endParaRPr kumimoji="0" lang="en-US" sz="11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на каждого ребёнка.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Ход игры:</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Дети сидят полукругом. По всему залу расставлены колпачки.</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Приходит грустный Петрушка (взрослый или кукла </a:t>
            </a:r>
            <a:r>
              <a:rPr kumimoji="0" lang="ru-RU" sz="1100" b="0" i="0" u="none" strike="noStrike" cap="none" normalizeH="0" baseline="0" dirty="0" err="1" smtClean="0">
                <a:ln>
                  <a:noFill/>
                </a:ln>
                <a:solidFill>
                  <a:srgbClr val="000000"/>
                </a:solidFill>
                <a:effectLst/>
                <a:latin typeface="Calibri" pitchFamily="34" charset="0"/>
                <a:ea typeface="Batang" pitchFamily="18" charset="-127"/>
                <a:cs typeface="Calibri" pitchFamily="34" charset="0"/>
              </a:rPr>
              <a:t>би-ба-бо</a:t>
            </a:r>
            <a:r>
              <a:rPr kumimoji="0" lang="ru-RU" sz="11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Он приготовил детям сладкое угощение, положил под колпачок, а под какой  - забыл. Надо колпачок обязательно найти! Педагог предлагает Петрушке подойти к любому колпачку (кроме того, где лежит сюрприз), и дети выполняют задание. Найденное под ним. Под последним колпачком – угощение. Колпачок с угощением может находиться не только в поле зрения детей. Но и быть где-то спрятан. </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Эту игру можно проводить в дни после праздничных утренников, используя музыкальные </a:t>
            </a:r>
            <a:r>
              <a:rPr kumimoji="0" lang="en-US" sz="11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a:t>
            </a:r>
            <a:r>
              <a:rPr kumimoji="0" lang="ru-RU" sz="11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номера этих утренников.</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pic>
        <p:nvPicPr>
          <p:cNvPr id="11" name="Рисунок 19" descr="http://cs627129.vk.me/v627129593/1ba4d/BZivf8ycsdI.jpg"/>
          <p:cNvPicPr>
            <a:picLocks noChangeAspect="1" noChangeArrowheads="1"/>
          </p:cNvPicPr>
          <p:nvPr/>
        </p:nvPicPr>
        <p:blipFill>
          <a:blip r:embed="rId4" cstate="print"/>
          <a:srcRect/>
          <a:stretch>
            <a:fillRect/>
          </a:stretch>
        </p:blipFill>
        <p:spPr bwMode="auto">
          <a:xfrm>
            <a:off x="4221088" y="5652120"/>
            <a:ext cx="2384425" cy="126682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2049" name="Rectangle 1"/>
          <p:cNvSpPr>
            <a:spLocks noChangeArrowheads="1"/>
          </p:cNvSpPr>
          <p:nvPr/>
        </p:nvSpPr>
        <p:spPr bwMode="auto">
          <a:xfrm>
            <a:off x="260648" y="436767"/>
            <a:ext cx="6336704"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на закрепление пройденного музыкального материала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«Музыкальный секрет»</a:t>
            </a: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Цель: </a:t>
            </a: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закрепление пройденного материала по пению, слушанию музыки и определение жанров (танец, марш, песня) и характера музыкальных произведений.</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Игровой материал:</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Демонстрационный: игровое панно, изображающее карту местности «камни», прикрепленные на липучке, с обратной стороны которых написано задание; колокольчик.</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Ход игры:</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Педагог рассказывает детям об интересном путешествии, которое сегодня им предстоит совершить. Только нужно взять с собой волшебный колокольчик. Он будет указывать путь. Музыкальный руководитель переносит колокольчик вдоль по тропинке на игровом поле, над определенным «камнем» он звенит. Сняв и перевернув «камень», музыкальный руководитель читает задание и исполняет его. Дети определяют жанр, характер, называют произведение и имя композитора.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Затем в конце пути колокольчик находит корзинку с угощением, открытками или небольшими сувенирами, спрятанную в помещении группы.</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8890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a:t>
            </a: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Эту игру предлагается проводить в свободное от занятий время.</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889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260648" y="5004048"/>
            <a:ext cx="6408712"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на закрепление пройденного музыкального материала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«Поможем Дюймовочке»</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000" b="1" i="0" u="sng" strike="noStrike" cap="none" normalizeH="0" baseline="0" dirty="0" smtClean="0">
                <a:ln>
                  <a:noFill/>
                </a:ln>
                <a:solidFill>
                  <a:srgbClr val="000000"/>
                </a:solidFill>
                <a:effectLst/>
                <a:latin typeface="Calibri" pitchFamily="34" charset="0"/>
                <a:ea typeface="Batang" pitchFamily="18" charset="-127"/>
                <a:cs typeface="Calibri" pitchFamily="34" charset="0"/>
              </a:rPr>
              <a:t>Игровой материал:</a:t>
            </a: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a:t>
            </a:r>
            <a:r>
              <a:rPr kumimoji="0" lang="ru-RU"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Демонстрационный:</a:t>
            </a:r>
            <a:r>
              <a:rPr kumimoji="0" lang="en-US"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 </a:t>
            </a: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цветок — тюльпан оригами или бумаж­ный объемный цветок, лепестки которого разрезаны и соединены наверху. Внутри него находится маленькая куколка. Это — Дюймовочка. Плоские небольшие бумажные цветочки, на обратной стороне каждого — музыкальное задание и нарисованная куколка — эльф с крылышками). Эльф прикрепляется так, что, когда цветок переворачивается, фигурка эльфа приподнимается перпендикулярно цветку.</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000" b="1" i="0" u="sng" strike="noStrike" cap="none" normalizeH="0" baseline="0" dirty="0" smtClean="0">
                <a:ln>
                  <a:noFill/>
                </a:ln>
                <a:solidFill>
                  <a:srgbClr val="000000"/>
                </a:solidFill>
                <a:effectLst/>
                <a:latin typeface="Calibri" pitchFamily="34" charset="0"/>
                <a:ea typeface="Batang" pitchFamily="18" charset="-127"/>
                <a:cs typeface="Calibri" pitchFamily="34" charset="0"/>
              </a:rPr>
              <a:t>Ход игры:</a:t>
            </a: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a:t>
            </a:r>
            <a:r>
              <a:rPr kumimoji="0" lang="ru-RU"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Тихо звучит музыка Э. Грига «Утро»</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000" b="0" i="0" u="sng" strike="noStrike" cap="none" normalizeH="0" baseline="0" dirty="0" smtClean="0">
                <a:ln>
                  <a:noFill/>
                </a:ln>
                <a:solidFill>
                  <a:srgbClr val="000000"/>
                </a:solidFill>
                <a:effectLst/>
                <a:latin typeface="Calibri" pitchFamily="34" charset="0"/>
                <a:ea typeface="Batang" pitchFamily="18" charset="-127"/>
                <a:cs typeface="Calibri" pitchFamily="34" charset="0"/>
              </a:rPr>
              <a:t>Педагог:</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Вы помните, ребята, чудесную сказку про Дюймовочку? </a:t>
            </a:r>
            <a:r>
              <a:rPr kumimoji="0" lang="ru-RU"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(Дети </a:t>
            </a:r>
            <a:endParaRPr kumimoji="0" lang="en-US"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отвечают.) </a:t>
            </a: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Посмотрите, какой перед вами красивый цветок! </a:t>
            </a:r>
            <a:endParaRPr kumimoji="0" lang="en-US"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Может быть, мы найдем ее там, внутри? </a:t>
            </a:r>
            <a:r>
              <a:rPr kumimoji="0" lang="ru-RU"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(Раскрывает лепестки и </a:t>
            </a:r>
            <a:endParaRPr kumimoji="0" lang="en-US"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вынимает куколку.) </a:t>
            </a: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Вот иона! </a:t>
            </a:r>
            <a:r>
              <a:rPr kumimoji="0" lang="ru-RU"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(Сажает ее между цветами, которые </a:t>
            </a:r>
            <a:endParaRPr kumimoji="0" lang="en-US"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лежат врассыпную на столе.)</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Помните, в сказке Дюймовочка мечтала о стране эльфов? Мы поможем </a:t>
            </a:r>
            <a:endParaRPr kumimoji="0" lang="en-US"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ей попасть туда, если выполним все музыкальные задания, которые находятся под этими цветами. Переворачивая каждый цветок, детям предлагают исполнить знакомый танец, песню или оркестровое произведение, стихи. В кон­це игры Дюймовочка оказывается среди эльфов и выбирает себе из них принца.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Эту игру хорошо проводить после утренника, в свободное вечернее время. В задания включаются произведения прошедшего утренника.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a:t>
            </a: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Можно включить в задание определение характера музыки незнакомых произведений. Дети </a:t>
            </a:r>
            <a:endParaRPr kumimoji="0" lang="en-US"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lang="en-US" sz="1000" dirty="0" smtClean="0">
                <a:solidFill>
                  <a:srgbClr val="000000"/>
                </a:solidFill>
                <a:latin typeface="Calibri" pitchFamily="34" charset="0"/>
                <a:ea typeface="Batang" pitchFamily="18" charset="-127"/>
                <a:cs typeface="Calibri" pitchFamily="34" charset="0"/>
              </a:rPr>
              <a:t>	</a:t>
            </a: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могут </a:t>
            </a:r>
            <a:r>
              <a:rPr lang="en-US" sz="1000" dirty="0" smtClean="0">
                <a:solidFill>
                  <a:srgbClr val="000000"/>
                </a:solidFill>
                <a:latin typeface="Calibri" pitchFamily="34" charset="0"/>
                <a:ea typeface="Batang" pitchFamily="18" charset="-127"/>
                <a:cs typeface="Calibri" pitchFamily="34" charset="0"/>
              </a:rPr>
              <a:t> </a:t>
            </a: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рассказать о своих чувствах и фантазиях, возникающих при прослушивании </a:t>
            </a:r>
            <a:endParaRPr kumimoji="0" lang="en-US"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lang="en-US" sz="1000" dirty="0" smtClean="0">
                <a:solidFill>
                  <a:srgbClr val="000000"/>
                </a:solidFill>
                <a:latin typeface="Calibri" pitchFamily="34" charset="0"/>
                <a:ea typeface="Batang" pitchFamily="18" charset="-127"/>
                <a:cs typeface="Calibri" pitchFamily="34" charset="0"/>
              </a:rPr>
              <a:t>	</a:t>
            </a: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произведения.</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pic>
        <p:nvPicPr>
          <p:cNvPr id="8" name="Рисунок 7" descr="http://mbdoy34.ucoz.ru/graffiti/bezymjannyj.png"/>
          <p:cNvPicPr/>
          <p:nvPr/>
        </p:nvPicPr>
        <p:blipFill>
          <a:blip r:embed="rId3" cstate="print"/>
          <a:srcRect/>
          <a:stretch>
            <a:fillRect/>
          </a:stretch>
        </p:blipFill>
        <p:spPr bwMode="auto">
          <a:xfrm>
            <a:off x="4581128" y="6228184"/>
            <a:ext cx="1926708" cy="114831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6146" name="Rectangle 2"/>
          <p:cNvSpPr>
            <a:spLocks noChangeArrowheads="1"/>
          </p:cNvSpPr>
          <p:nvPr/>
        </p:nvSpPr>
        <p:spPr bwMode="auto">
          <a:xfrm>
            <a:off x="476672" y="504709"/>
            <a:ext cx="5904656"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звуковысотного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«Музыкальное лото»</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145" name="Рисунок 111" descr="http://www.marinagerasimova.ru/files/img/muzloto/6.JPG"/>
          <p:cNvPicPr>
            <a:picLocks noChangeAspect="1" noChangeArrowheads="1"/>
          </p:cNvPicPr>
          <p:nvPr/>
        </p:nvPicPr>
        <p:blipFill>
          <a:blip r:embed="rId3" cstate="print">
            <a:clrChange>
              <a:clrFrom>
                <a:srgbClr val="FFF094"/>
              </a:clrFrom>
              <a:clrTo>
                <a:srgbClr val="FFF094">
                  <a:alpha val="0"/>
                </a:srgbClr>
              </a:clrTo>
            </a:clrChange>
            <a:lum bright="-10000"/>
          </a:blip>
          <a:srcRect l="3795" t="3233" r="30721" b="5473"/>
          <a:stretch>
            <a:fillRect/>
          </a:stretch>
        </p:blipFill>
        <p:spPr bwMode="auto">
          <a:xfrm>
            <a:off x="3573016" y="2411760"/>
            <a:ext cx="1900237" cy="1903412"/>
          </a:xfrm>
          <a:prstGeom prst="rect">
            <a:avLst/>
          </a:prstGeom>
          <a:ln>
            <a:noFill/>
          </a:ln>
          <a:effectLst>
            <a:softEdge rad="112500"/>
          </a:effectLst>
        </p:spPr>
      </p:pic>
      <p:sp>
        <p:nvSpPr>
          <p:cNvPr id="6147" name="Rectangle 3"/>
          <p:cNvSpPr>
            <a:spLocks noChangeArrowheads="1"/>
          </p:cNvSpPr>
          <p:nvPr/>
        </p:nvSpPr>
        <p:spPr bwMode="auto">
          <a:xfrm>
            <a:off x="260648" y="971600"/>
            <a:ext cx="6408712"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Карточки по числу играющих, на каждой </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нарисованы пять линеек (нотный стан), кружочки-ноты, </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детские музыкальные инструменты (балалайка, металлофон, триола) </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Ребенок-ведущий играет мелодию на одном из инструментов вверх, вниз или на одном звуке. Дети должны на карточке выложить ноты-кружочки от первой линейки до пятой, или от пятой до первой, или на одной линейке.</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проводится в свободное от </a:t>
            </a:r>
            <a:endParaRPr kumimoji="0" lang="en-US"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занятий время.</a:t>
            </a:r>
            <a:r>
              <a:rPr kumimoji="0" lang="ru-RU" sz="1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6149" name="Rectangle 5"/>
          <p:cNvSpPr>
            <a:spLocks noChangeArrowheads="1"/>
          </p:cNvSpPr>
          <p:nvPr/>
        </p:nvSpPr>
        <p:spPr bwMode="auto">
          <a:xfrm>
            <a:off x="0" y="4876001"/>
            <a:ext cx="68580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звуковысотного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«Найди нужный колокольчик»</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Пять наборов колокольчиков по типу «Валдай».</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p:txBody>
      </p:sp>
      <p:pic>
        <p:nvPicPr>
          <p:cNvPr id="6148" name="Рисунок 4" descr="http://img.espicture.ru/19/kartinka-zvonok-kolokolymychik-7.jpg"/>
          <p:cNvPicPr>
            <a:picLocks noChangeAspect="1" noChangeArrowheads="1"/>
          </p:cNvPicPr>
          <p:nvPr/>
        </p:nvPicPr>
        <p:blipFill>
          <a:blip r:embed="rId4" cstate="print"/>
          <a:srcRect/>
          <a:stretch>
            <a:fillRect/>
          </a:stretch>
        </p:blipFill>
        <p:spPr bwMode="auto">
          <a:xfrm>
            <a:off x="4725144" y="7236296"/>
            <a:ext cx="1228725" cy="1200150"/>
          </a:xfrm>
          <a:prstGeom prst="rect">
            <a:avLst/>
          </a:prstGeom>
          <a:ln>
            <a:noFill/>
          </a:ln>
          <a:effectLst>
            <a:softEdge rad="112500"/>
          </a:effectLst>
        </p:spPr>
      </p:pic>
      <p:sp>
        <p:nvSpPr>
          <p:cNvPr id="6150" name="Rectangle 6"/>
          <p:cNvSpPr>
            <a:spLocks noChangeArrowheads="1"/>
          </p:cNvSpPr>
          <p:nvPr/>
        </p:nvSpPr>
        <p:spPr bwMode="auto">
          <a:xfrm>
            <a:off x="188640" y="6012160"/>
            <a:ext cx="6264696"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В игре участвуют пять детей, один из них ведущий. Он садится за небольшой ширмой или спиной к играющим и звенит то одним, то другим колокольчиком. Дети должны в своем наборе найти колокольчик, соответствующий данному звучанию, и прозвенеть им. При повторении игры ведущим становится тот, кто правильно определял звучание каждого колокольчика.</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проводится в свободное от занятий время.</a:t>
            </a:r>
            <a:r>
              <a:rPr kumimoji="0" lang="ru-RU" sz="1400" b="0" i="1" u="none" strike="noStrike" cap="none" normalizeH="0" baseline="0" dirty="0" smtClean="0">
                <a:ln>
                  <a:noFill/>
                </a:ln>
                <a:solidFill>
                  <a:schemeClr val="tx1"/>
                </a:solidFill>
                <a:effectLst/>
                <a:latin typeface="Calibri" pitchFamily="34" charset="0"/>
                <a:ea typeface="Batang" pitchFamily="18" charset="-127"/>
                <a:cs typeface="Calibri" pitchFamily="34" charset="0"/>
              </a:rPr>
              <a:t> </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pic>
        <p:nvPicPr>
          <p:cNvPr id="1027" name="Рисунок 22" descr="https://lh3.ggpht.com/7Dyd8hyw8TmkjGcVUWapSwwvvQyGzjOxTLIPkMINHEP7U6ckdsZhRAfvZtrFSbVXPsFr"/>
          <p:cNvPicPr>
            <a:picLocks noChangeAspect="1" noChangeArrowheads="1"/>
          </p:cNvPicPr>
          <p:nvPr/>
        </p:nvPicPr>
        <p:blipFill>
          <a:blip r:embed="rId3" cstate="print"/>
          <a:srcRect/>
          <a:stretch>
            <a:fillRect/>
          </a:stretch>
        </p:blipFill>
        <p:spPr bwMode="auto">
          <a:xfrm>
            <a:off x="4725144" y="1979712"/>
            <a:ext cx="1104900" cy="1101725"/>
          </a:xfrm>
          <a:prstGeom prst="rect">
            <a:avLst/>
          </a:prstGeom>
          <a:noFill/>
        </p:spPr>
      </p:pic>
      <p:pic>
        <p:nvPicPr>
          <p:cNvPr id="4" name="Рисунок 28" descr="http://www.playcast.ru/uploads/2016/03/23/17958015.png"/>
          <p:cNvPicPr>
            <a:picLocks noChangeAspect="1" noChangeArrowheads="1"/>
          </p:cNvPicPr>
          <p:nvPr/>
        </p:nvPicPr>
        <p:blipFill>
          <a:blip r:embed="rId4" cstate="print"/>
          <a:srcRect/>
          <a:stretch>
            <a:fillRect/>
          </a:stretch>
        </p:blipFill>
        <p:spPr bwMode="auto">
          <a:xfrm>
            <a:off x="4653136" y="611560"/>
            <a:ext cx="955675" cy="941388"/>
          </a:xfrm>
          <a:prstGeom prst="rect">
            <a:avLst/>
          </a:prstGeom>
          <a:noFill/>
        </p:spPr>
      </p:pic>
      <p:pic>
        <p:nvPicPr>
          <p:cNvPr id="1025" name="Рисунок 25" descr="http://cliparts.co/cliparts/pio/5xa/pio5xaRBT.jpg"/>
          <p:cNvPicPr>
            <a:picLocks noChangeAspect="1" noChangeArrowheads="1"/>
          </p:cNvPicPr>
          <p:nvPr/>
        </p:nvPicPr>
        <p:blipFill>
          <a:blip r:embed="rId5" cstate="print"/>
          <a:srcRect/>
          <a:stretch>
            <a:fillRect/>
          </a:stretch>
        </p:blipFill>
        <p:spPr bwMode="auto">
          <a:xfrm>
            <a:off x="5661248" y="1187624"/>
            <a:ext cx="1038225" cy="962025"/>
          </a:xfrm>
          <a:prstGeom prst="rect">
            <a:avLst/>
          </a:prstGeom>
          <a:noFill/>
        </p:spPr>
      </p:pic>
      <p:sp>
        <p:nvSpPr>
          <p:cNvPr id="1028" name="Rectangle 4"/>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9" name="Rectangle 5"/>
          <p:cNvSpPr>
            <a:spLocks noChangeArrowheads="1"/>
          </p:cNvSpPr>
          <p:nvPr/>
        </p:nvSpPr>
        <p:spPr bwMode="auto">
          <a:xfrm>
            <a:off x="116632" y="539552"/>
            <a:ext cx="6858000"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на определение характера музыки</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«Три цветка»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Цель: </a:t>
            </a: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определение характера музыки.</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Игровой материал:</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1030" name="Rectangle 6"/>
          <p:cNvSpPr>
            <a:spLocks noChangeArrowheads="1"/>
          </p:cNvSpPr>
          <p:nvPr/>
        </p:nvSpPr>
        <p:spPr bwMode="auto">
          <a:xfrm>
            <a:off x="188640" y="1495981"/>
            <a:ext cx="6120680"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Демонстрационный: </a:t>
            </a: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три цветка из картона (в середине цветка нарисовано «лицо» — спящее, плачущее или веселое), изображающих три типа характера музыки:</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добрая, ласковая, убаюкивающая (колыбельная);</a:t>
            </a:r>
            <a:r>
              <a:rPr kumimoji="0" lang="ru-RU" sz="11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грустная, жалобная;</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веселая, радостная, плясовая, задорная.</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1031" name="Rectangle 7"/>
          <p:cNvSpPr>
            <a:spLocks noChangeArrowheads="1"/>
          </p:cNvSpPr>
          <p:nvPr/>
        </p:nvSpPr>
        <p:spPr bwMode="auto">
          <a:xfrm>
            <a:off x="188640" y="2391435"/>
            <a:ext cx="68580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Можно изготовить не цветы, а три солнышка, три тучки, три </a:t>
            </a:r>
            <a:endParaRPr kumimoji="0" lang="en-US"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звездочки и т. д. Раздаточный: у каждого ребенка — один цветок, </a:t>
            </a:r>
            <a:endParaRPr kumimoji="0" lang="en-US"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отражающий характер музыки.</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sz="1200" b="1" dirty="0" smtClean="0">
                <a:solidFill>
                  <a:srgbClr val="000000"/>
                </a:solidFill>
                <a:latin typeface="Calibri" pitchFamily="34" charset="0"/>
                <a:ea typeface="Batang" pitchFamily="18" charset="-127"/>
                <a:cs typeface="Calibri" pitchFamily="34" charset="0"/>
              </a:rPr>
              <a:t>     </a:t>
            </a: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Ход игры:</a:t>
            </a:r>
            <a:r>
              <a:rPr kumimoji="0" lang="ru-RU" sz="11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a:t>
            </a: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I вариант.</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Педагог проигрывает произведение. Вызванный ребенок берет цветок, соответствующий</a:t>
            </a:r>
            <a:endParaRPr kumimoji="0" lang="en-US"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характеру музыки, и показывает его. Все дети активно участвуют в определении характера </a:t>
            </a:r>
            <a:endParaRPr kumimoji="0" lang="en-US"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музыки. Если произведение известно детям, то вызванный ребенок говорит его </a:t>
            </a:r>
            <a:endParaRPr kumimoji="0" lang="en-US"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a:t>
            </a: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название и имя композитора.</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1032" name="Rectangle 8"/>
          <p:cNvSpPr>
            <a:spLocks noChangeArrowheads="1"/>
          </p:cNvSpPr>
          <p:nvPr/>
        </p:nvSpPr>
        <p:spPr bwMode="auto">
          <a:xfrm>
            <a:off x="260648" y="5148064"/>
            <a:ext cx="6192688" cy="3631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на определение характера музыки</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«Удивительный светофор»</a:t>
            </a: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Цель:</a:t>
            </a: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определение характера музыки.</a:t>
            </a:r>
            <a:endParaRPr kumimoji="0" lang="ru-RU" sz="10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Игровой материал:</a:t>
            </a:r>
            <a:endParaRPr kumimoji="0" lang="ru-RU" sz="10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Демонстрационный:</a:t>
            </a:r>
            <a:r>
              <a:rPr kumimoji="0" lang="en-US"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 </a:t>
            </a: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фланелеграф, большой светофор.</a:t>
            </a:r>
            <a:endParaRPr kumimoji="0" lang="ru-RU" sz="10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err="1" smtClean="0">
                <a:ln>
                  <a:noFill/>
                </a:ln>
                <a:solidFill>
                  <a:srgbClr val="000000"/>
                </a:solidFill>
                <a:effectLst/>
                <a:latin typeface="Calibri" pitchFamily="34" charset="0"/>
                <a:ea typeface="Batang" pitchFamily="18" charset="-127"/>
                <a:cs typeface="Calibri" pitchFamily="34" charset="0"/>
              </a:rPr>
              <a:t>Раздаточный:</a:t>
            </a:r>
            <a:r>
              <a:rPr kumimoji="0" lang="ru-RU" sz="1000" b="0" i="0" u="none" strike="noStrike" cap="none" normalizeH="0" baseline="0" dirty="0" err="1" smtClean="0">
                <a:ln>
                  <a:noFill/>
                </a:ln>
                <a:solidFill>
                  <a:srgbClr val="000000"/>
                </a:solidFill>
                <a:effectLst/>
                <a:latin typeface="Calibri" pitchFamily="34" charset="0"/>
                <a:ea typeface="Batang" pitchFamily="18" charset="-127"/>
                <a:cs typeface="Calibri" pitchFamily="34" charset="0"/>
              </a:rPr>
              <a:t>карточки</a:t>
            </a: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на каждого ребенка с изображением светофора и три </a:t>
            </a:r>
            <a:r>
              <a:rPr kumimoji="0" lang="ru-RU" sz="1000" b="0" i="0" u="none" strike="noStrike" cap="none" normalizeH="0" baseline="0" dirty="0" err="1" smtClean="0">
                <a:ln>
                  <a:noFill/>
                </a:ln>
                <a:solidFill>
                  <a:srgbClr val="000000"/>
                </a:solidFill>
                <a:effectLst/>
                <a:latin typeface="Calibri" pitchFamily="34" charset="0"/>
                <a:ea typeface="Batang" pitchFamily="18" charset="-127"/>
                <a:cs typeface="Calibri" pitchFamily="34" charset="0"/>
              </a:rPr>
              <a:t>фишк</a:t>
            </a:r>
            <a:r>
              <a:rPr lang="ru-RU" sz="1000" dirty="0" err="1" smtClean="0">
                <a:solidFill>
                  <a:srgbClr val="000000"/>
                </a:solidFill>
                <a:latin typeface="Calibri" pitchFamily="34" charset="0"/>
                <a:ea typeface="Batang" pitchFamily="18" charset="-127"/>
                <a:cs typeface="Calibri" pitchFamily="34" charset="0"/>
              </a:rPr>
              <a:t>и</a:t>
            </a:r>
            <a:r>
              <a:rPr kumimoji="0" lang="ru-RU" sz="1000" b="0" i="0" u="none" strike="noStrike" cap="none" normalizeH="0" baseline="0" dirty="0" err="1" smtClean="0">
                <a:ln>
                  <a:noFill/>
                </a:ln>
                <a:solidFill>
                  <a:srgbClr val="000000"/>
                </a:solidFill>
                <a:effectLst/>
                <a:latin typeface="Calibri" pitchFamily="34" charset="0"/>
                <a:ea typeface="Batang" pitchFamily="18" charset="-127"/>
                <a:cs typeface="Calibri" pitchFamily="34" charset="0"/>
              </a:rPr>
              <a:t>и</a:t>
            </a: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Внутри кружочков-фонарей на светофорах дети, выполняющие три действия: спят, маршируют, пляшут.</a:t>
            </a:r>
            <a:endParaRPr kumimoji="0" lang="ru-RU" sz="10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Ход игры:</a:t>
            </a:r>
            <a:endParaRPr kumimoji="0" lang="ru-RU" sz="10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Педагог (</a:t>
            </a:r>
            <a:r>
              <a:rPr kumimoji="0" lang="ru-RU"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показывает большой светофор)</a:t>
            </a:r>
            <a:endParaRPr kumimoji="0" lang="ru-RU" sz="10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Вот горит светофор.</a:t>
            </a:r>
            <a:endParaRPr kumimoji="0" lang="ru-RU" sz="10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С ним, дружок мой, ты не спорь!</a:t>
            </a:r>
            <a:endParaRPr kumimoji="0" lang="ru-RU" sz="10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Что покажет он — узнай,</a:t>
            </a:r>
            <a:endParaRPr kumimoji="0" lang="ru-RU" sz="10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А захочешь — выполняй!</a:t>
            </a:r>
            <a:endParaRPr kumimoji="0" lang="ru-RU" sz="1000" b="0" i="0" u="none" strike="noStrike" cap="none" normalizeH="0" baseline="0" dirty="0" smtClean="0">
              <a:ln>
                <a:noFill/>
              </a:ln>
              <a:solidFill>
                <a:schemeClr val="tx1"/>
              </a:solidFill>
              <a:effectLst/>
              <a:latin typeface="Calibri" pitchFamily="34" charset="0"/>
              <a:cs typeface="Calibri" pitchFamily="34" charset="0"/>
            </a:endParaRPr>
          </a:p>
          <a:p>
            <a:pPr indent="450850" algn="just" eaLnBrk="0" fontAlgn="base" hangingPunct="0">
              <a:spcBef>
                <a:spcPct val="0"/>
              </a:spcBef>
              <a:spcAft>
                <a:spcPct val="0"/>
              </a:spcAft>
            </a:pP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Дети сидят за столами. Перед ними карточки и фишки. Педагог проигрывает произведение, дети закрывают фишкой соответствующий кружок на светофоре. Затем вызванный ребенок показывает нужное изображение на большом светофоре и имитирует действие. Дети называют произведение, определяют характер музыки.</a:t>
            </a:r>
            <a:r>
              <a:rPr lang="ru-RU" sz="1000" dirty="0" smtClean="0"/>
              <a:t> </a:t>
            </a:r>
            <a:r>
              <a:rPr lang="ru-RU" sz="1000" dirty="0" smtClean="0">
                <a:latin typeface="Calibri" pitchFamily="34" charset="0"/>
                <a:cs typeface="Calibri" pitchFamily="34" charset="0"/>
              </a:rPr>
              <a:t>Под музыкальные произведения, условно относящиеся к зеленому сигналу светофора, дети могут передвигаться в пространстве, проявляя свое творчество в движении. Игру можно проводить на 	музыкальном занятии или в свободное время.</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pic>
        <p:nvPicPr>
          <p:cNvPr id="14" name="Рисунок 13" descr="http://ped-kopilka.ru/upload/blogs/25050_320e4db530e3fe9e4fa8ff8f0f4ea063.jpg.jpg"/>
          <p:cNvPicPr/>
          <p:nvPr/>
        </p:nvPicPr>
        <p:blipFill>
          <a:blip r:embed="rId6" cstate="print"/>
          <a:srcRect/>
          <a:stretch>
            <a:fillRect/>
          </a:stretch>
        </p:blipFill>
        <p:spPr bwMode="auto">
          <a:xfrm>
            <a:off x="5805264" y="5220072"/>
            <a:ext cx="720080" cy="1224136"/>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34817" name="Rectangle 1"/>
          <p:cNvSpPr>
            <a:spLocks noChangeArrowheads="1"/>
          </p:cNvSpPr>
          <p:nvPr/>
        </p:nvSpPr>
        <p:spPr bwMode="auto">
          <a:xfrm>
            <a:off x="188640" y="560457"/>
            <a:ext cx="6408712" cy="29854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на развитие детского творчества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«Музыкальная шкатулка»</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Цель:</a:t>
            </a: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развитие детского творчества.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Игровой материал: </a:t>
            </a: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Красочно оформленная шкатулка, карточки с рисунками, иллюстрирующими содержание знакомых песен (на обороте карточки для контроля указывается название песни и композитор).</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Ход игры:</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В шкатулке помещаются 5-6 карточек. Дети по очереди вынимают карточки и передают их ведущему, называя музыкальное произведение и композитора. Песни исполняются без музыкального сопровождения всей группой детей или индивидуально.</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В дальнейшем игра проводится как концерт.</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34818" name="Rectangle 2"/>
          <p:cNvSpPr>
            <a:spLocks noChangeArrowheads="1"/>
          </p:cNvSpPr>
          <p:nvPr/>
        </p:nvSpPr>
        <p:spPr bwMode="auto">
          <a:xfrm>
            <a:off x="188640" y="5168970"/>
            <a:ext cx="6408712" cy="27699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звуковысотного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«Ступеньки»</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Лесенка из пяти ступенек, игрушки (матрешка, мишка, зайчик), детские музыкальные инструменты (аккордеон, металлофон, губная гармошка).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Ребенок-ведущий исполняет на любом инструменте мелодию, другой ребенок определяет движение мелодии вверх, вниз или на одном звуке и соответственно передвигает игрушку (например, зайчика) по ступенькам лесенки вверх, вниз или постукивает на одной ступеньке. Следующий ребенок действует другой игрушкой.</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В игре участвует несколько детей.</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5121" name="Rectangle 1"/>
          <p:cNvSpPr>
            <a:spLocks noChangeArrowheads="1"/>
          </p:cNvSpPr>
          <p:nvPr/>
        </p:nvSpPr>
        <p:spPr bwMode="auto">
          <a:xfrm>
            <a:off x="188640" y="208403"/>
            <a:ext cx="6480720" cy="38779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звуковысотного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«Угадай колокольчик»</a:t>
            </a: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Карточки по числу играющих, на каждой нарисованы три линейки; цветные кружочки (красный, желтый, зеленый), которые соответствуют как бы высоким, средним и низким звукам; три музыкальных колокольчика (по типу «Валдай»)  различного звучания.</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Ребенок-ведущий звенит поочередно то одним, то другим колокольчиком, дети располагают кружки на соответствующей линейке:  красный  кружок — на  нижней, если звенит  большой колокольчик; желтый — на средней, если звенит средний колокольчик,; зеленый — на верхней, если звенит маленький колокольчик.</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Играют несколько детей. Игра проводится во вторую половину дня.</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Calibri" pitchFamily="34" charset="0"/>
                <a:ea typeface="Batang" pitchFamily="18" charset="-127"/>
                <a:cs typeface="Calibri" pitchFamily="34" charset="0"/>
              </a:rPr>
              <a:t>Примечание.</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Игру можно провести с металлофоном. Ведущий поочередно </a:t>
            </a:r>
            <a:r>
              <a:rPr kumimoji="0" lang="en-US"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играет верхний, средний, нижний звуки. Дети </a:t>
            </a:r>
            <a:r>
              <a:rPr kumimoji="0" lang="en-US"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располагают кружки-ноты на трех линейках.</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5122" name="Rectangle 2"/>
          <p:cNvSpPr>
            <a:spLocks noChangeArrowheads="1"/>
          </p:cNvSpPr>
          <p:nvPr/>
        </p:nvSpPr>
        <p:spPr bwMode="auto">
          <a:xfrm>
            <a:off x="260648" y="5045279"/>
            <a:ext cx="6408712" cy="33547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звуковысотного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«Повтори звуки»</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Карточки (по числу играющих) с изображением трех бубенчиков: красный — «дан», зеленый — «дон», желтый —«динь»; маленькие карточки с изображением таких же бубенчиков  (на каждой по одному); металлофон.</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 </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Воспитатель-ведущий показывает детям большую карточку с бубенчиками: «Посмотрите, дети, на этой карточке нарисованы три бубенчика. Красный бубенчик звенит низко, мы назовем его «дан», он звучит так (поет </a:t>
            </a:r>
            <a:r>
              <a:rPr kumimoji="0" lang="ru-RU" sz="1200" b="0" i="0" u="none" strike="noStrike" cap="none" normalizeH="0" baseline="0" dirty="0" err="1" smtClean="0">
                <a:ln>
                  <a:noFill/>
                </a:ln>
                <a:solidFill>
                  <a:schemeClr val="tx1"/>
                </a:solidFill>
                <a:effectLst/>
                <a:latin typeface="Calibri" pitchFamily="34" charset="0"/>
                <a:ea typeface="Batang" pitchFamily="18" charset="-127"/>
                <a:cs typeface="Calibri" pitchFamily="34" charset="0"/>
              </a:rPr>
              <a:t>do</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первой октавы): дан-дан-дан. Зеленый бубенчик звенит немного выше, мы назовем его «дон», он звучит так (поет ми первой октавы): дон-дон-дон. Желтый бубенчик звенит самым высоким звуком, мы назовем его «динь», и звучит он так (поет соль первой октавы): динь-динь-динь». Педагог просит детей спеть, как звучат бубенчики: низкий, средний, высокий. Затем всем детям раздают по одной большой карточке. Воспитатель показывает маленькую карточку, например, с желтым бубенчиком. Тот, кто узнал, как звучит этот бубенчик, поет «динь-динь-динь» (соль первой октавы). Воспитатель дает ему карточку, и ребенок закрывает ею желтый бубенчик на большой карточке. Металлофон можно использовать для проверки ответов детей, а также в том случае, если ребенок затрудняется спеть (он сам играет на металлофоне).</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4097" name="Rectangle 1"/>
          <p:cNvSpPr>
            <a:spLocks noChangeArrowheads="1"/>
          </p:cNvSpPr>
          <p:nvPr/>
        </p:nvSpPr>
        <p:spPr bwMode="auto">
          <a:xfrm>
            <a:off x="188640" y="83406"/>
            <a:ext cx="6408712"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lang="en-US" sz="1400" b="1" dirty="0" smtClean="0">
              <a:latin typeface="Calibri" pitchFamily="34" charset="0"/>
              <a:ea typeface="Batang" pitchFamily="18" charset="-127"/>
              <a:cs typeface="Calibri"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чувства ритма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«Прогулка»</a:t>
            </a: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Музыкальные молоточки по числу играющих; фланелеграф и карточки, изображающие короткие и долгие звуки  (с обратной стороны карточек приклеена  фланель).</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 </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Содержание игры соответствует аналогичной игре, проводимой в младшей группе но, кроме этого, дети должны передать ритмический рисунок — выложить на фланелеграфе карточки. Широкие карточки соответствуют редким ударам, узкие — частым. Например: «Таня взяла мяч,— говорит воспитатель,— и стала медленно ударять им о землю». Ребенок медленно стучит музыкальным молоточком о ладошку и выкладывает широкие карточки.</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«Пошел частый, сильный дождь»,— продолжает воспитатель. Ребенок быстро стучит молоточком и выкладывает узкие карточки.</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проводится на занятии и в свободное от занятий время.</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4098" name="Rectangle 2"/>
          <p:cNvSpPr>
            <a:spLocks noChangeArrowheads="1"/>
          </p:cNvSpPr>
          <p:nvPr/>
        </p:nvSpPr>
        <p:spPr bwMode="auto">
          <a:xfrm>
            <a:off x="260648" y="5149550"/>
            <a:ext cx="6408712" cy="32008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чувства ритма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«Наше путешествие»</a:t>
            </a: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Металлофон, бубен, угольник, ложки, музыкальный молоточек, барабан.</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Воспитатель предлагает детям придумать небольшой рассказ о своем путешествии, которое можно изобразить на каком-либо музыкальном инструменте. «Послушайте, сначала я вам расскажу,— говорит воспитатель.— Оля вышла на улицу, спустилась по лестнице (играет на металлофоне).</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Увидела подружку, она очень хорошо прыгала через скакалку. Вот так (ритмично ударяет в барабан). Оле тоже захотелось прыгать, и она побежала домой за скакалками, перепрыгивая через ступеньки (играет на металлофоне). Мой рассказ вы можете продолжить или придумать, свой рассказ». Игра проводится во второй половине дня.</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3074" name="Rectangle 2"/>
          <p:cNvSpPr>
            <a:spLocks noChangeArrowheads="1"/>
          </p:cNvSpPr>
          <p:nvPr/>
        </p:nvSpPr>
        <p:spPr bwMode="auto">
          <a:xfrm>
            <a:off x="188640" y="524164"/>
            <a:ext cx="666936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чувства ритма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«Учитесь танцевать»</a:t>
            </a: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Большая матрешка и маленькие (по числу играющих).</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3" name="Рисунок 7" descr="http://www.100book.ru/b1039659.jpg"/>
          <p:cNvPicPr>
            <a:picLocks noChangeAspect="1" noChangeArrowheads="1"/>
          </p:cNvPicPr>
          <p:nvPr/>
        </p:nvPicPr>
        <p:blipFill>
          <a:blip r:embed="rId3" cstate="print"/>
          <a:srcRect l="8884" t="16788" r="8894" b="10219"/>
          <a:stretch>
            <a:fillRect/>
          </a:stretch>
        </p:blipFill>
        <p:spPr bwMode="auto">
          <a:xfrm>
            <a:off x="4293096" y="2987824"/>
            <a:ext cx="1450975" cy="1281112"/>
          </a:xfrm>
          <a:prstGeom prst="rect">
            <a:avLst/>
          </a:prstGeom>
          <a:noFill/>
        </p:spPr>
      </p:pic>
      <p:sp>
        <p:nvSpPr>
          <p:cNvPr id="3075" name="Rectangle 3"/>
          <p:cNvSpPr>
            <a:spLocks noChangeArrowheads="1"/>
          </p:cNvSpPr>
          <p:nvPr/>
        </p:nvSpPr>
        <p:spPr bwMode="auto">
          <a:xfrm>
            <a:off x="188640" y="1547664"/>
            <a:ext cx="6408712"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Игра проводится с подгруппой детей. Все сидят вокруг стола. У воспитателя большая матрешка, у детей маленькие. «Большая матрешка учит танцевать маленьких»,— говорит воспитатель и отстукивает своей матрешкой по столу несложный ритмический рисунок. Все дети одновременно повторяют этот ритм своими матрешками.</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При повторении игры ведущим может стать ребенок, правильно выполнивший задание.</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3077" name="Rectangle 5"/>
          <p:cNvSpPr>
            <a:spLocks noChangeArrowheads="1"/>
          </p:cNvSpPr>
          <p:nvPr/>
        </p:nvSpPr>
        <p:spPr bwMode="auto">
          <a:xfrm>
            <a:off x="116632" y="5158517"/>
            <a:ext cx="6858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тембрового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«Определи инструмент»</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Аккордеон, металлофон, арфа (каждого инструмента  по два),  колокольчик,  четыре деревянные ложки.</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Двое детей сидят спиной друг к другу. Перед ними на столах лежат одинаковые инструменты. Один из играющих исполняет на любом инструменте ритмический рисунок, другой повторяет его на таком же инструменте. Если ребенок правильно выполняет музыкальное задание, то все дети хлопают. После правильного ответа играющий имеет право загадать следующую загадку. Если ребенок ошибся, то он сам слушает задание.</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проводится в свободное от занятий время.</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2049" name="Rectangle 1"/>
          <p:cNvSpPr>
            <a:spLocks noChangeArrowheads="1"/>
          </p:cNvSpPr>
          <p:nvPr/>
        </p:nvSpPr>
        <p:spPr bwMode="auto">
          <a:xfrm>
            <a:off x="188640" y="534617"/>
            <a:ext cx="6480720"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тембрового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«На чем играю?»</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Карточки (по числу играющих), на одной половине которых изображение детских музыкальных инструментов, другая половина пустая; фишки и детские музыкальные инструменты.</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Детям раздают по нескольку карточек (3—4). Ребенок-ведущий проигрывает мелодию или ритмический рисунок на каком-либо инструменте (перед ведущим небольшая ширма). Дети определяют звучание инструмента и закрывают фишкой вторую половину карточки.</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Игру можно провести по типу лото. На одной большой карточке, разделенной на 4—6 квадратов, дается изображение различных инструментов (4—6). Маленьких карточек с изображением таких же инструментов должно быть больше и равно количеству больших карт. Каждому ребенку дают по одной большой карте и 4—6 маленьких.</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проводится так же, но только дети закрывают маленькой карточкой 	соответствующее изображение на большой </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2050" name="Rectangle 2"/>
          <p:cNvSpPr>
            <a:spLocks noChangeArrowheads="1"/>
          </p:cNvSpPr>
          <p:nvPr/>
        </p:nvSpPr>
        <p:spPr bwMode="auto">
          <a:xfrm>
            <a:off x="188640" y="5050796"/>
            <a:ext cx="648072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тембрового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«Слушаем внимательно»</a:t>
            </a: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Проигрыватель с пластинками инструментальной музыки, знакомой детям; детские музыкальные инструменты (пианино, аккордеон, скрипка и т.д.).</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Дети сидят полукругом перед столом, на котором находятся детские инструменты. Им предлагают прослушать знакомое музыкальное произведение, определить, какие инструменты исполняют это произведение, и найти их на столе.</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проводится на музыкальном занятии с целью закрепления пройденного материала по слушанию музыки, а также в часы досуга.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1025" name="Rectangle 1"/>
          <p:cNvSpPr>
            <a:spLocks noChangeArrowheads="1"/>
          </p:cNvSpPr>
          <p:nvPr/>
        </p:nvSpPr>
        <p:spPr bwMode="auto">
          <a:xfrm>
            <a:off x="260648" y="493967"/>
            <a:ext cx="6336704"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тембрового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«Музыкальные загадки»</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Металлофон, треугольник, бубенчики, бубен, арфа, цимбалы.</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Дети сидят полукругом перед ширмой, за которой на столе .находятся музыкальные инструменты и игрушки. Ребенок-ведущий проигрывает мелодию или ритмический рисунок на каком-либо инструменте. Дети отгадывают. За правильный ответ ребенок получает фишку. Выигрывает тот, у кого окажется большее число фишек.</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проводится в свободное от занятий время.</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4" name="Rectangle 2"/>
          <p:cNvSpPr>
            <a:spLocks noChangeArrowheads="1"/>
          </p:cNvSpPr>
          <p:nvPr/>
        </p:nvSpPr>
        <p:spPr bwMode="auto">
          <a:xfrm>
            <a:off x="188640" y="4861195"/>
            <a:ext cx="6480720" cy="33855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диатонического слуха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«Громко-тихо запоем»</a:t>
            </a:r>
          </a:p>
          <a:p>
            <a:pPr marL="0" marR="0" lvl="0" indent="450850" algn="just" defTabSz="914400" rtl="0" eaLnBrk="0" fontAlgn="base" latinLnBrk="0" hangingPunct="0">
              <a:lnSpc>
                <a:spcPct val="100000"/>
              </a:lnSpc>
              <a:spcBef>
                <a:spcPct val="0"/>
              </a:spcBef>
              <a:spcAft>
                <a:spcPct val="0"/>
              </a:spcAft>
              <a:buClrTx/>
              <a:buSzTx/>
              <a:buFontTx/>
              <a:buNone/>
              <a:tabLst/>
            </a:pPr>
            <a:endParaRPr lang="ru-RU" b="1" dirty="0" smtClean="0">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Любая игрушка.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Дети выбирают водящего. Он уходит из комнаты. Все договариваются, куда спрятать игрушку. Водящий должен найти ее, руководствуясь громкостью звучания песни, которую поют все дети: звучание усиливается. по мере приближения к месту, где находится игрушка, или ослабевает по мере удаления от нее. Если ребенок успешно справился с заданием, при повторении игры он имеет право спрятать игрушку.</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Игру можно провести как развлечение.</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32770" name="Rectangle 2"/>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2769" name="Рисунок 10" descr="http://www.metod-kopilka.ru/images/doc/33/27112/img1.jpg"/>
          <p:cNvPicPr>
            <a:picLocks noChangeAspect="1" noChangeArrowheads="1"/>
          </p:cNvPicPr>
          <p:nvPr/>
        </p:nvPicPr>
        <p:blipFill>
          <a:blip r:embed="rId3" cstate="print"/>
          <a:srcRect l="12927" r="26843" b="10263"/>
          <a:stretch>
            <a:fillRect/>
          </a:stretch>
        </p:blipFill>
        <p:spPr bwMode="auto">
          <a:xfrm>
            <a:off x="5157192" y="539552"/>
            <a:ext cx="1390650" cy="1541462"/>
          </a:xfrm>
          <a:prstGeom prst="rect">
            <a:avLst/>
          </a:prstGeom>
          <a:noFill/>
        </p:spPr>
      </p:pic>
      <p:sp>
        <p:nvSpPr>
          <p:cNvPr id="32771" name="Rectangle 3"/>
          <p:cNvSpPr>
            <a:spLocks noChangeArrowheads="1"/>
          </p:cNvSpPr>
          <p:nvPr/>
        </p:nvSpPr>
        <p:spPr bwMode="auto">
          <a:xfrm>
            <a:off x="188640" y="775082"/>
            <a:ext cx="6408712"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диатонического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«Колобок»</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ru-RU" sz="1200" b="1" dirty="0" smtClean="0">
                <a:latin typeface="Calibri" pitchFamily="34" charset="0"/>
                <a:ea typeface="Batang" pitchFamily="18" charset="-127"/>
                <a:cs typeface="Calibri" pitchFamily="34" charset="0"/>
              </a:rPr>
              <a:t>                  </a:t>
            </a:r>
            <a:r>
              <a:rPr kumimoji="0" lang="ru-RU" sz="12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Игровое поле, молоточек, колобок и несколько</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различных небольших предметов, изображающих стог сена, бревно, пенек,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муравейник, елку. Все это расставляется на игровом поле в любом порядке.</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ru-RU" sz="1200" b="1" dirty="0" smtClean="0">
                <a:latin typeface="Calibri" pitchFamily="34" charset="0"/>
                <a:ea typeface="Batang" pitchFamily="18" charset="-127"/>
                <a:cs typeface="Calibri" pitchFamily="34" charset="0"/>
              </a:rPr>
              <a:t>                  </a:t>
            </a:r>
            <a:r>
              <a:rPr kumimoji="0" lang="ru-RU" sz="12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Дети рассматривают фигурки на игровом поле, затем выбирают водящего, он выходит за дверь или отворачивается от остальных играющих. Дети договариваются, за какую фигурку они спрячут колобок, и зовут водящего:</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«Укатился колобок, колобок — румяный бок, Как же нам его найти, к деду с бабой принести? Ну-ка, Ира, по дорожке походи, походи И по песенке веселой колобок отыщи».</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Все поют любую знакомую песню. Водящий берет молоточек и водит им по дорожкам от фигурки к фигурке. Если молоточек находится далеко от той фигурки, за которой спрятан колобок, то дети поют тихо, если близко — громко.</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Игра проводится с подгруппой детей в свободное от занятий время.</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32773" name="Rectangle 5"/>
          <p:cNvSpPr>
            <a:spLocks noChangeArrowheads="1"/>
          </p:cNvSpPr>
          <p:nvPr/>
        </p:nvSpPr>
        <p:spPr bwMode="auto">
          <a:xfrm>
            <a:off x="188640" y="4876583"/>
            <a:ext cx="6408712" cy="32008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диатонического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«Найди щенка»</a:t>
            </a:r>
          </a:p>
          <a:p>
            <a:pPr marL="0" marR="0" lvl="0" indent="450850" algn="just" defTabSz="914400" rtl="0" eaLnBrk="0" fontAlgn="base" latinLnBrk="0" hangingPunct="0">
              <a:lnSpc>
                <a:spcPct val="100000"/>
              </a:lnSpc>
              <a:spcBef>
                <a:spcPct val="0"/>
              </a:spcBef>
              <a:spcAft>
                <a:spcPct val="0"/>
              </a:spcAft>
              <a:buClrTx/>
              <a:buSzTx/>
              <a:buFontTx/>
              <a:buNone/>
              <a:tabLst/>
            </a:pPr>
            <a:endParaRPr lang="ru-RU" b="1" dirty="0" smtClean="0">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Игровое поле, щенок, 2—3 небольших бочонка, молоточек с матрешкой на конце.</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Дети договариваются, в какую из бочек они спрячут щенка, и зовут водящего:</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«Вот щенок наш убежал, спрятался за бочку, Во дворе их много так, не найти его никак. Ну-ка, Саша, поспеши и щенка' нам отыщи, Мы не будем помогать, будем песню запевать».</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2772" name="Рисунок 13" descr="http://fs00.infourok.ru/images/doc/254/258858/1/img2.jpg"/>
          <p:cNvPicPr>
            <a:picLocks noChangeAspect="1" noChangeArrowheads="1"/>
          </p:cNvPicPr>
          <p:nvPr/>
        </p:nvPicPr>
        <p:blipFill>
          <a:blip r:embed="rId4" cstate="print"/>
          <a:srcRect l="13092" t="9785" r="17079" b="4210"/>
          <a:stretch>
            <a:fillRect/>
          </a:stretch>
        </p:blipFill>
        <p:spPr bwMode="auto">
          <a:xfrm>
            <a:off x="4149080" y="7524328"/>
            <a:ext cx="1563688" cy="1441450"/>
          </a:xfrm>
          <a:prstGeom prst="rect">
            <a:avLst/>
          </a:prstGeom>
          <a:noFill/>
        </p:spPr>
      </p:pic>
      <p:sp>
        <p:nvSpPr>
          <p:cNvPr id="32774" name="Rectangle 6"/>
          <p:cNvSpPr>
            <a:spLocks noChangeArrowheads="1"/>
          </p:cNvSpPr>
          <p:nvPr/>
        </p:nvSpPr>
        <p:spPr bwMode="auto">
          <a:xfrm>
            <a:off x="0" y="45720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Batang" pitchFamily="18" charset="-127"/>
                <a:ea typeface="Batang" pitchFamily="18" charset="-127"/>
                <a:cs typeface="Times New Roman" pitchFamily="18" charset="0"/>
              </a:rPr>
              <a:t>Далее игра проводится так же, как и предыдущая.</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31745" name="Rectangle 1"/>
          <p:cNvSpPr>
            <a:spLocks noChangeArrowheads="1"/>
          </p:cNvSpPr>
          <p:nvPr/>
        </p:nvSpPr>
        <p:spPr bwMode="auto">
          <a:xfrm>
            <a:off x="188640" y="265892"/>
            <a:ext cx="6480720" cy="34317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диатонического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«Наши песни»</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lang="ru-RU" sz="600" dirty="0" smtClean="0">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5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Карточки-картинки (по числу играющих), иллюстрирующие содержание знакомых детям песен, металлофон, проигрыватель с пластинками, фишки.</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5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Детям раздают по 2—3 карточки. Исполняется мелодия песни на металлофоне или в грамзаписи. Дети узнают песню и закрывают фишкой нужную карточку. Выигрывает тот, кто правильно закроет все карточки.</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5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проводится в свободное от занятий время.</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31746" name="Rectangle 2"/>
          <p:cNvSpPr>
            <a:spLocks noChangeArrowheads="1"/>
          </p:cNvSpPr>
          <p:nvPr/>
        </p:nvSpPr>
        <p:spPr bwMode="auto">
          <a:xfrm>
            <a:off x="260648" y="4965576"/>
            <a:ext cx="6408712"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Batang" pitchFamily="18" charset="-127"/>
              <a:ea typeface="Batang" pitchFamily="18" charset="-127"/>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памяти и слуха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«Сколько нас поет?»</a:t>
            </a:r>
          </a:p>
          <a:p>
            <a:pPr marL="0" marR="0" lvl="0" indent="450850" algn="just" defTabSz="914400" rtl="0" eaLnBrk="0" fontAlgn="base" latinLnBrk="0" hangingPunct="0">
              <a:lnSpc>
                <a:spcPct val="100000"/>
              </a:lnSpc>
              <a:spcBef>
                <a:spcPct val="0"/>
              </a:spcBef>
              <a:spcAft>
                <a:spcPct val="0"/>
              </a:spcAft>
              <a:buClrTx/>
              <a:buSzTx/>
              <a:buFontTx/>
              <a:buNone/>
              <a:tabLst/>
            </a:pPr>
            <a:endParaRPr lang="ru-RU" b="1" dirty="0" smtClean="0">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1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Планшет со вставными карманами или фланелеграф, три матрешки-картинки большого размера (для фланелеграфа с обратной стороны матрешки оклеены фланелью), карточки (по числу играющих) с прорезями, три матрешки-картинки (для каждого играющего), музыкальные инструменты. В игре можно использовать другой игровой материал — три карточки с изображением поющих детей (на первой одна девочка, на второй двое детей, на третьей  трое,</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1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Ребенок-ведущий играет на одном из инструментов один, два или три разных звука. Дети определяют количество звуков и вставляют в прорези своих карточек соответствующее число матрешек. Вызванный ребенок выкладывает матрешек на фланелеграфе или вставляет в кармашки планшета. Надо обязательно напомнить детям, что они должны брать столько матрешек, сколько разных звуков услышат. Если дважды звучит один и тот же звук, то поет только одна матрешка.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При выполнении игры с другим игровым материалом дети поднимают карточки с изображением одной, двух или трех поющих девочек в соответствии с количеством звуков.</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проводится с небольшой подгруппой детей в свободное от занятий </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время. Необходимо, чтобы вначале педагог был в роли ведущего.</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4745</TotalTime>
  <Words>3438</Words>
  <Application>Microsoft Office PowerPoint</Application>
  <PresentationFormat>Экран (4:3)</PresentationFormat>
  <Paragraphs>403</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Трек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RePack by SPecialiST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Tanya</dc:creator>
  <cp:lastModifiedBy>Шарик</cp:lastModifiedBy>
  <cp:revision>98</cp:revision>
  <dcterms:created xsi:type="dcterms:W3CDTF">2016-04-15T07:38:26Z</dcterms:created>
  <dcterms:modified xsi:type="dcterms:W3CDTF">2018-09-17T17:46:56Z</dcterms:modified>
</cp:coreProperties>
</file>